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80" r:id="rId2"/>
    <p:sldId id="257" r:id="rId3"/>
    <p:sldId id="258" r:id="rId4"/>
    <p:sldId id="281" r:id="rId5"/>
    <p:sldId id="259" r:id="rId6"/>
    <p:sldId id="279" r:id="rId7"/>
    <p:sldId id="260" r:id="rId8"/>
    <p:sldId id="261" r:id="rId9"/>
    <p:sldId id="263" r:id="rId10"/>
    <p:sldId id="284" r:id="rId11"/>
    <p:sldId id="285" r:id="rId12"/>
    <p:sldId id="286" r:id="rId13"/>
    <p:sldId id="287" r:id="rId14"/>
    <p:sldId id="288" r:id="rId15"/>
    <p:sldId id="264" r:id="rId16"/>
    <p:sldId id="265" r:id="rId17"/>
    <p:sldId id="266" r:id="rId18"/>
    <p:sldId id="270" r:id="rId19"/>
    <p:sldId id="274" r:id="rId20"/>
    <p:sldId id="282" r:id="rId21"/>
    <p:sldId id="289" r:id="rId22"/>
    <p:sldId id="290" r:id="rId23"/>
    <p:sldId id="291" r:id="rId24"/>
    <p:sldId id="275" r:id="rId25"/>
    <p:sldId id="276" r:id="rId2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710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yeongju lee" initials="gl" lastIdx="0" clrIdx="0">
    <p:extLst>
      <p:ext uri="{19B8F6BF-5375-455C-9EA6-DF929625EA0E}">
        <p15:presenceInfo xmlns:p15="http://schemas.microsoft.com/office/powerpoint/2012/main" userId="gyeongju le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217" autoAdjust="0"/>
    <p:restoredTop sz="94660"/>
  </p:normalViewPr>
  <p:slideViewPr>
    <p:cSldViewPr snapToGrid="0" showGuides="1">
      <p:cViewPr varScale="1">
        <p:scale>
          <a:sx n="120" d="100"/>
          <a:sy n="120" d="100"/>
        </p:scale>
        <p:origin x="528" y="108"/>
      </p:cViewPr>
      <p:guideLst>
        <p:guide orient="horz" pos="2205"/>
        <p:guide pos="710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1" d="100"/>
          <a:sy n="91" d="100"/>
        </p:scale>
        <p:origin x="34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8CBF44-1AEA-4D36-B58E-2E7718D14680}" type="datetimeFigureOut">
              <a:rPr lang="ko-KR" altLang="en-US" smtClean="0"/>
              <a:t>2021-05-04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1B63E2-8325-41D9-9278-1866DF38E6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9228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trike="sngStrike" dirty="0" smtClean="0"/>
              <a:t>Hello, everyone. Welcome</a:t>
            </a:r>
            <a:r>
              <a:rPr lang="en-US" altLang="ko-KR" strike="sngStrike" baseline="0" dirty="0" smtClean="0"/>
              <a:t> </a:t>
            </a:r>
            <a:r>
              <a:rPr lang="en-US" altLang="ko-KR" strike="sngStrike" dirty="0" smtClean="0"/>
              <a:t>to indirect</a:t>
            </a:r>
            <a:r>
              <a:rPr lang="en-US" altLang="ko-KR" strike="sngStrike" baseline="0" dirty="0" smtClean="0"/>
              <a:t> </a:t>
            </a:r>
            <a:r>
              <a:rPr lang="en-US" altLang="ko-KR" strike="sngStrike" dirty="0" smtClean="0"/>
              <a:t>Procurement System e-Learning course</a:t>
            </a:r>
          </a:p>
          <a:p>
            <a:r>
              <a:rPr lang="en-US" altLang="ko-KR" strike="sngStrike" dirty="0" smtClean="0"/>
              <a:t>for</a:t>
            </a:r>
            <a:r>
              <a:rPr lang="en-US" altLang="ko-KR" strike="sngStrike" baseline="0" dirty="0" smtClean="0"/>
              <a:t> Marketing area of BQMS </a:t>
            </a:r>
            <a:r>
              <a:rPr lang="en-US" altLang="ko-KR" b="0" strike="sngStrike" baseline="0" dirty="0" smtClean="0"/>
              <a:t>System.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0" strike="sngStrike" dirty="0" smtClean="0"/>
              <a:t>This</a:t>
            </a:r>
            <a:r>
              <a:rPr lang="en-US" altLang="ko-KR" b="0" strike="sngStrike" baseline="0" dirty="0" smtClean="0"/>
              <a:t> is chapter 4, Vendor Selection, </a:t>
            </a:r>
            <a:r>
              <a:rPr lang="en-US" altLang="ko-KR" sz="1200" b="0" strike="sngStrike" dirty="0" smtClean="0">
                <a:solidFill>
                  <a:schemeClr val="bg1"/>
                </a:solidFill>
                <a:latin typeface="삼성긴고딕 Bold" panose="020B0600000101010101" pitchFamily="50" charset="-127"/>
                <a:ea typeface="삼성긴고딕 Bold" panose="020B0600000101010101" pitchFamily="50" charset="-127"/>
                <a:cs typeface="Arial" pitchFamily="34" charset="0"/>
              </a:rPr>
              <a:t>Quotation and Bidding</a:t>
            </a:r>
            <a:endParaRPr lang="en-US" altLang="ko-KR" b="0" strike="sngStrike" dirty="0" smtClean="0"/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ED515-2807-4B5E-B2BD-E0E155FF14CE}" type="slidenum">
              <a:rPr lang="ko-KR" altLang="en-US" smtClean="0">
                <a:solidFill>
                  <a:prstClr val="black"/>
                </a:solidFill>
              </a:rPr>
              <a:pPr/>
              <a:t>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289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DE04A-81F3-4844-B81F-48811C2F0E41}" type="datetimeFigureOut">
              <a:rPr lang="ko-KR" altLang="en-US" smtClean="0"/>
              <a:t>2021-05-04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95008-E710-4C8F-B264-87CB52A98D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45528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DE04A-81F3-4844-B81F-48811C2F0E41}" type="datetimeFigureOut">
              <a:rPr lang="ko-KR" altLang="en-US" smtClean="0"/>
              <a:t>2021-05-04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95008-E710-4C8F-B264-87CB52A98D4A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28464" y="44624"/>
            <a:ext cx="4248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2000" b="1" smtClean="0"/>
              <a:t> </a:t>
            </a:r>
            <a:endParaRPr lang="en-US" altLang="ko-KR" sz="1400" b="1" dirty="0"/>
          </a:p>
        </p:txBody>
      </p:sp>
    </p:spTree>
    <p:extLst>
      <p:ext uri="{BB962C8B-B14F-4D97-AF65-F5344CB8AC3E}">
        <p14:creationId xmlns:p14="http://schemas.microsoft.com/office/powerpoint/2010/main" val="42786553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DE04A-81F3-4844-B81F-48811C2F0E41}" type="datetimeFigureOut">
              <a:rPr lang="ko-KR" altLang="en-US" smtClean="0"/>
              <a:t>2021-05-04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95008-E710-4C8F-B264-87CB52A98D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64921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DE04A-81F3-4844-B81F-48811C2F0E41}" type="datetimeFigureOut">
              <a:rPr lang="ko-KR" altLang="en-US" smtClean="0"/>
              <a:t>2021-05-04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95008-E710-4C8F-B264-87CB52A98D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3751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DE04A-81F3-4844-B81F-48811C2F0E41}" type="datetimeFigureOut">
              <a:rPr lang="ko-KR" altLang="en-US" smtClean="0"/>
              <a:t>2021-05-04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95008-E710-4C8F-B264-87CB52A98D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27893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DE04A-81F3-4844-B81F-48811C2F0E41}" type="datetimeFigureOut">
              <a:rPr lang="ko-KR" altLang="en-US" smtClean="0"/>
              <a:t>2021-05-04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95008-E710-4C8F-B264-87CB52A98D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7155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DE04A-81F3-4844-B81F-48811C2F0E41}" type="datetimeFigureOut">
              <a:rPr lang="ko-KR" altLang="en-US" smtClean="0"/>
              <a:t>2021-05-04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95008-E710-4C8F-B264-87CB52A98D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738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DE04A-81F3-4844-B81F-48811C2F0E41}" type="datetimeFigureOut">
              <a:rPr lang="ko-KR" altLang="en-US" smtClean="0"/>
              <a:t>2021-05-04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95008-E710-4C8F-B264-87CB52A98D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8955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DE04A-81F3-4844-B81F-48811C2F0E41}" type="datetimeFigureOut">
              <a:rPr lang="ko-KR" altLang="en-US" smtClean="0"/>
              <a:t>2021-05-04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95008-E710-4C8F-B264-87CB52A98D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1058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DE04A-81F3-4844-B81F-48811C2F0E41}" type="datetimeFigureOut">
              <a:rPr lang="ko-KR" altLang="en-US" smtClean="0"/>
              <a:t>2021-05-04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95008-E710-4C8F-B264-87CB52A98D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93584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DE04A-81F3-4844-B81F-48811C2F0E41}" type="datetimeFigureOut">
              <a:rPr lang="ko-KR" altLang="en-US" smtClean="0"/>
              <a:t>2021-05-04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95008-E710-4C8F-B264-87CB52A98D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292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6981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DE04A-81F3-4844-B81F-48811C2F0E41}" type="datetimeFigureOut">
              <a:rPr lang="ko-KR" altLang="en-US" smtClean="0"/>
              <a:t>2021-05-04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95008-E710-4C8F-B264-87CB52A98D4A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43752" y="44624"/>
            <a:ext cx="3659367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ko-KR" altLang="en-US" sz="2000" b="1" dirty="0" smtClean="0">
                <a:solidFill>
                  <a:schemeClr val="accent1">
                    <a:lumMod val="75000"/>
                  </a:schemeClr>
                </a:solidFill>
              </a:rPr>
              <a:t>┃</a:t>
            </a:r>
            <a:endParaRPr lang="en-US" altLang="ko-KR" sz="20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직사각형 16"/>
          <p:cNvSpPr/>
          <p:nvPr userDrawn="1"/>
        </p:nvSpPr>
        <p:spPr>
          <a:xfrm>
            <a:off x="0" y="476672"/>
            <a:ext cx="12193477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293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80" y="0"/>
            <a:ext cx="12192000" cy="6237311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1524000" y="4581129"/>
            <a:ext cx="9144000" cy="1475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0" y="0"/>
            <a:ext cx="12192000" cy="4752526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4000">
                <a:schemeClr val="tx2">
                  <a:shade val="67500"/>
                  <a:satMod val="115000"/>
                  <a:alpha val="65000"/>
                </a:schemeClr>
              </a:gs>
              <a:gs pos="100000">
                <a:schemeClr val="tx2">
                  <a:shade val="100000"/>
                  <a:satMod val="115000"/>
                  <a:alpha val="44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4988765" y="1516521"/>
            <a:ext cx="2214469" cy="2214469"/>
            <a:chOff x="3203848" y="1700808"/>
            <a:chExt cx="2609161" cy="2609161"/>
          </a:xfrm>
        </p:grpSpPr>
        <p:sp>
          <p:nvSpPr>
            <p:cNvPr id="33" name="Oval 6"/>
            <p:cNvSpPr/>
            <p:nvPr/>
          </p:nvSpPr>
          <p:spPr>
            <a:xfrm>
              <a:off x="3203848" y="1700808"/>
              <a:ext cx="2609161" cy="2609161"/>
            </a:xfrm>
            <a:prstGeom prst="ellipse">
              <a:avLst/>
            </a:prstGeom>
            <a:solidFill>
              <a:srgbClr val="00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prstClr val="white"/>
                </a:solidFill>
              </a:endParaRPr>
            </a:p>
          </p:txBody>
        </p:sp>
        <p:grpSp>
          <p:nvGrpSpPr>
            <p:cNvPr id="34" name="Group 5"/>
            <p:cNvGrpSpPr/>
            <p:nvPr/>
          </p:nvGrpSpPr>
          <p:grpSpPr>
            <a:xfrm>
              <a:off x="3473484" y="2138521"/>
              <a:ext cx="1996746" cy="1753799"/>
              <a:chOff x="3433302" y="1635621"/>
              <a:chExt cx="2204318" cy="1936117"/>
            </a:xfrm>
          </p:grpSpPr>
          <p:pic>
            <p:nvPicPr>
              <p:cNvPr id="35" name="Picture 4" descr="C:\Users\GDE\Desktop\login_copy.png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090" r="32455" b="42845"/>
              <a:stretch/>
            </p:blipFill>
            <p:spPr bwMode="auto">
              <a:xfrm>
                <a:off x="4034955" y="1635621"/>
                <a:ext cx="1080000" cy="75054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6" name="TextBox 35"/>
              <p:cNvSpPr txBox="1"/>
              <p:nvPr/>
            </p:nvSpPr>
            <p:spPr>
              <a:xfrm>
                <a:off x="3433302" y="2207524"/>
                <a:ext cx="2204318" cy="9207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4000" b="1">
                    <a:solidFill>
                      <a:prstClr val="white"/>
                    </a:solidFill>
                  </a:rPr>
                  <a:t>BQMS</a:t>
                </a:r>
                <a:endParaRPr lang="ko-KR" altLang="en-US" sz="4000" b="1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3498770" y="3111358"/>
                <a:ext cx="2131341" cy="4603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000">
                    <a:solidFill>
                      <a:prstClr val="white"/>
                    </a:solidFill>
                  </a:rPr>
                  <a:t>BIDDING &amp; QUOTATION</a:t>
                </a:r>
              </a:p>
              <a:p>
                <a:pPr algn="ctr"/>
                <a:r>
                  <a:rPr lang="en-US" altLang="ko-KR" sz="700">
                    <a:solidFill>
                      <a:prstClr val="white"/>
                    </a:solidFill>
                  </a:rPr>
                  <a:t>MANAGEMENT SYSTEM</a:t>
                </a:r>
                <a:endParaRPr lang="ko-KR" altLang="en-US" sz="70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38" name="Straight Connector 4"/>
              <p:cNvCxnSpPr/>
              <p:nvPr/>
            </p:nvCxnSpPr>
            <p:spPr>
              <a:xfrm>
                <a:off x="5114955" y="2010893"/>
                <a:ext cx="50407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9"/>
              <p:cNvCxnSpPr/>
              <p:nvPr/>
            </p:nvCxnSpPr>
            <p:spPr>
              <a:xfrm>
                <a:off x="3530885" y="2010893"/>
                <a:ext cx="50407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" name="직사각형 8"/>
          <p:cNvSpPr/>
          <p:nvPr/>
        </p:nvSpPr>
        <p:spPr>
          <a:xfrm>
            <a:off x="0" y="4706807"/>
            <a:ext cx="12192000" cy="457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526604" y="4996335"/>
            <a:ext cx="9141396" cy="126188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>
            <a:spAutoFit/>
          </a:bodyPr>
          <a:lstStyle/>
          <a:p>
            <a:pPr algn="ctr"/>
            <a:r>
              <a:rPr lang="en-US" altLang="ko-KR" sz="3600" spc="-150" smtClean="0">
                <a:solidFill>
                  <a:prstClr val="black">
                    <a:lumMod val="50000"/>
                    <a:lumOff val="50000"/>
                  </a:prstClr>
                </a:solidFill>
                <a:latin typeface="삼성긴고딕 Bold" panose="020B0600000101010101" pitchFamily="50" charset="-127"/>
                <a:ea typeface="삼성긴고딕 Bold" panose="020B0600000101010101" pitchFamily="50" charset="-127"/>
                <a:cs typeface="Arial" panose="020B0604020202020204" pitchFamily="34" charset="0"/>
              </a:rPr>
              <a:t>[Vendor Portal]</a:t>
            </a:r>
            <a:endParaRPr lang="en-US" altLang="ko-KR" sz="3600" spc="-150" dirty="0">
              <a:solidFill>
                <a:prstClr val="black">
                  <a:lumMod val="50000"/>
                  <a:lumOff val="50000"/>
                </a:prstClr>
              </a:solidFill>
              <a:latin typeface="삼성긴고딕 Bold" panose="020B0600000101010101" pitchFamily="50" charset="-127"/>
              <a:ea typeface="삼성긴고딕 Bold" panose="020B0600000101010101" pitchFamily="50" charset="-127"/>
              <a:cs typeface="Arial" panose="020B0604020202020204" pitchFamily="34" charset="0"/>
            </a:endParaRPr>
          </a:p>
          <a:p>
            <a:pPr lvl="0" algn="ctr" fontAlgn="base" latinLnBrk="0">
              <a:spcBef>
                <a:spcPct val="0"/>
              </a:spcBef>
              <a:spcAft>
                <a:spcPts val="1200"/>
              </a:spcAft>
              <a:defRPr/>
            </a:pPr>
            <a:r>
              <a:rPr lang="en-US" altLang="ko-KR" sz="4000" spc="-150" smtClean="0">
                <a:solidFill>
                  <a:prstClr val="black">
                    <a:lumMod val="65000"/>
                    <a:lumOff val="35000"/>
                  </a:prstClr>
                </a:solidFill>
                <a:latin typeface="삼성긴고딕 Bold" panose="020B0600000101010101" pitchFamily="50" charset="-127"/>
                <a:ea typeface="삼성긴고딕 Bold" panose="020B0600000101010101" pitchFamily="50" charset="-127"/>
                <a:cs typeface="Arial" panose="020B0604020202020204" pitchFamily="34" charset="0"/>
              </a:rPr>
              <a:t>Vendor Info./Doc. Submission</a:t>
            </a:r>
            <a:endParaRPr lang="ko-KR" altLang="en-US" sz="4000" spc="-150" dirty="0">
              <a:solidFill>
                <a:prstClr val="black">
                  <a:lumMod val="65000"/>
                  <a:lumOff val="35000"/>
                </a:prstClr>
              </a:solidFill>
              <a:latin typeface="삼성긴고딕 Bold" panose="020B0600000101010101" pitchFamily="50" charset="-127"/>
              <a:ea typeface="삼성긴고딕 Bold" panose="020B0600000101010101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21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535" y="772132"/>
            <a:ext cx="11310690" cy="424104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marR="0" lvl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ko-KR" altLang="en-US" sz="28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■ </a:t>
            </a:r>
            <a:r>
              <a:rPr lang="en-US" altLang="ko-KR" sz="2800" b="1" kern="0" smtClean="0">
                <a:solidFill>
                  <a:prstClr val="black"/>
                </a:solidFill>
              </a:rPr>
              <a:t>Table of contents</a:t>
            </a:r>
            <a:endParaRPr lang="en-US" altLang="ko-KR" sz="2800" b="1" kern="0" dirty="0">
              <a:solidFill>
                <a:prstClr val="black"/>
              </a:solidFill>
            </a:endParaRPr>
          </a:p>
          <a:p>
            <a:pPr marR="0" lvl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  <a:defRPr/>
            </a:pPr>
            <a:endParaRPr kumimoji="0" lang="en-US" altLang="ko-KR" sz="11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457200" marR="0" lvl="0" indent="-457200" defTabSz="914400" eaLnBrk="1" fontAlgn="base" latinLnBrk="0" hangingPunct="1">
              <a:spcBef>
                <a:spcPct val="0"/>
              </a:spcBef>
              <a:spcAft>
                <a:spcPts val="1200"/>
              </a:spcAft>
              <a:buClrTx/>
              <a:buSzTx/>
              <a:buAutoNum type="arabicPeriod"/>
              <a:tabLst/>
              <a:defRPr/>
            </a:pPr>
            <a:r>
              <a:rPr lang="en-US" altLang="ko-KR" sz="2400" b="1" kern="0">
                <a:solidFill>
                  <a:prstClr val="black"/>
                </a:solidFill>
              </a:rPr>
              <a:t>V</a:t>
            </a:r>
            <a:r>
              <a:rPr lang="en-US" altLang="ko-KR" sz="2400" b="1" kern="0" smtClean="0">
                <a:solidFill>
                  <a:prstClr val="black"/>
                </a:solidFill>
              </a:rPr>
              <a:t>endor Account Registration</a:t>
            </a:r>
          </a:p>
          <a:p>
            <a:pPr fontAlgn="base" latinLnBrk="0">
              <a:spcBef>
                <a:spcPct val="0"/>
              </a:spcBef>
              <a:spcAft>
                <a:spcPts val="1200"/>
              </a:spcAft>
              <a:defRPr/>
            </a:pPr>
            <a:r>
              <a:rPr lang="en-US" altLang="ko-KR" sz="2400" b="1" kern="0">
                <a:solidFill>
                  <a:prstClr val="black"/>
                </a:solidFill>
              </a:rPr>
              <a:t> </a:t>
            </a:r>
            <a:r>
              <a:rPr lang="en-US" altLang="ko-KR" sz="2400" b="1" kern="0" smtClean="0">
                <a:solidFill>
                  <a:prstClr val="black"/>
                </a:solidFill>
              </a:rPr>
              <a:t>    A. </a:t>
            </a:r>
            <a:r>
              <a:rPr lang="en-US" altLang="ko-KR" sz="2400" b="1" kern="0">
                <a:solidFill>
                  <a:prstClr val="black"/>
                </a:solidFill>
              </a:rPr>
              <a:t>Registartion with BQMS </a:t>
            </a:r>
            <a:r>
              <a:rPr lang="en-US" altLang="ko-KR" sz="2400" b="1" kern="0" smtClean="0">
                <a:solidFill>
                  <a:prstClr val="black"/>
                </a:solidFill>
              </a:rPr>
              <a:t>Code</a:t>
            </a:r>
          </a:p>
          <a:p>
            <a:pPr lvl="0" fontAlgn="base" latinLnBrk="0">
              <a:spcBef>
                <a:spcPct val="0"/>
              </a:spcBef>
              <a:spcAft>
                <a:spcPts val="1200"/>
              </a:spcAft>
              <a:defRPr/>
            </a:pPr>
            <a:r>
              <a:rPr lang="en-US" altLang="ko-KR" sz="2400" b="1" kern="0" smtClean="0">
                <a:solidFill>
                  <a:prstClr val="black"/>
                </a:solidFill>
              </a:rPr>
              <a:t>     B. Registartion without BQMS Code</a:t>
            </a:r>
            <a:endParaRPr kumimoji="0" lang="en-US" altLang="ko-KR" sz="2400" b="1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457200" lvl="0" indent="-457200" fontAlgn="base" latinLnBrk="0">
              <a:spcBef>
                <a:spcPct val="0"/>
              </a:spcBef>
              <a:spcAft>
                <a:spcPts val="1200"/>
              </a:spcAft>
              <a:buAutoNum type="arabicPeriod" startAt="2"/>
              <a:defRPr/>
            </a:pPr>
            <a:r>
              <a:rPr lang="en-US" altLang="ko-KR" sz="2400" b="1" kern="0">
                <a:solidFill>
                  <a:prstClr val="black"/>
                </a:solidFill>
              </a:rPr>
              <a:t>Info/Doc. Request </a:t>
            </a:r>
            <a:r>
              <a:rPr lang="en-US" altLang="ko-KR" sz="2400" b="1" kern="0" smtClean="0">
                <a:solidFill>
                  <a:prstClr val="black"/>
                </a:solidFill>
              </a:rPr>
              <a:t>Status and Submission     </a:t>
            </a:r>
          </a:p>
          <a:p>
            <a:pPr lvl="0" fontAlgn="base" latinLnBrk="0">
              <a:spcBef>
                <a:spcPct val="0"/>
              </a:spcBef>
              <a:spcAft>
                <a:spcPts val="1200"/>
              </a:spcAft>
              <a:defRPr/>
            </a:pPr>
            <a:r>
              <a:rPr lang="en-US" altLang="ko-KR" sz="2400" b="1" kern="0">
                <a:solidFill>
                  <a:prstClr val="black"/>
                </a:solidFill>
              </a:rPr>
              <a:t> </a:t>
            </a:r>
            <a:r>
              <a:rPr lang="en-US" altLang="ko-KR" sz="2400" b="1" kern="0" smtClean="0">
                <a:solidFill>
                  <a:prstClr val="black"/>
                </a:solidFill>
              </a:rPr>
              <a:t>    A</a:t>
            </a:r>
            <a:r>
              <a:rPr lang="en-US" altLang="ko-KR" sz="2400" b="1" kern="0">
                <a:solidFill>
                  <a:prstClr val="black"/>
                </a:solidFill>
              </a:rPr>
              <a:t>. </a:t>
            </a:r>
            <a:r>
              <a:rPr lang="en-US" altLang="ko-KR" sz="2400" b="1" kern="0" smtClean="0">
                <a:solidFill>
                  <a:prstClr val="black"/>
                </a:solidFill>
              </a:rPr>
              <a:t>Vendor Info. Submission</a:t>
            </a:r>
          </a:p>
          <a:p>
            <a:pPr lvl="0" fontAlgn="base" latinLnBrk="0">
              <a:spcBef>
                <a:spcPct val="0"/>
              </a:spcBef>
              <a:spcAft>
                <a:spcPts val="1200"/>
              </a:spcAft>
              <a:defRPr/>
            </a:pPr>
            <a:r>
              <a:rPr lang="en-US" altLang="ko-KR" sz="2400" b="1" kern="0" smtClean="0">
                <a:solidFill>
                  <a:prstClr val="black"/>
                </a:solidFill>
              </a:rPr>
              <a:t>     B. Doc. Submission</a:t>
            </a:r>
          </a:p>
          <a:p>
            <a:pPr marR="0" lvl="0" defTabSz="914400" eaLnBrk="1" fontAlgn="base" latinLnBrk="0" hangingPunct="1">
              <a:spcBef>
                <a:spcPct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lang="en-US" altLang="ko-KR" sz="2400" b="1" kern="0" smtClean="0"/>
              <a:t>3.   Confirmation Vendor Information Reflection</a:t>
            </a:r>
            <a:endParaRPr lang="en-US" altLang="ko-KR" sz="1400" b="1" kern="0" smtClean="0"/>
          </a:p>
        </p:txBody>
      </p:sp>
    </p:spTree>
    <p:extLst>
      <p:ext uri="{BB962C8B-B14F-4D97-AF65-F5344CB8AC3E}">
        <p14:creationId xmlns:p14="http://schemas.microsoft.com/office/powerpoint/2010/main" val="366705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8464" y="44624"/>
            <a:ext cx="6119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2000" b="1" smtClean="0"/>
              <a:t> Vendor Account Registration Process</a:t>
            </a:r>
            <a:endParaRPr lang="ko-KR" altLang="en-US" sz="2000" b="1"/>
          </a:p>
        </p:txBody>
      </p:sp>
      <p:graphicFrame>
        <p:nvGraphicFramePr>
          <p:cNvPr id="6" name="Group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976958"/>
              </p:ext>
            </p:extLst>
          </p:nvPr>
        </p:nvGraphicFramePr>
        <p:xfrm>
          <a:off x="1272619" y="829560"/>
          <a:ext cx="9926424" cy="4927358"/>
        </p:xfrm>
        <a:graphic>
          <a:graphicData uri="http://schemas.openxmlformats.org/drawingml/2006/table">
            <a:tbl>
              <a:tblPr/>
              <a:tblGrid>
                <a:gridCol w="5297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285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35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맑은 고딕" pitchFamily="50" charset="-127"/>
                          <a:cs typeface="Calibri" pitchFamily="34" charset="0"/>
                        </a:rPr>
                        <a:t>Vendor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맑은 고딕" pitchFamily="50" charset="-127"/>
                        <a:cs typeface="Calibri" pitchFamily="34" charset="0"/>
                      </a:endParaRPr>
                    </a:p>
                  </a:txBody>
                  <a:tcPr marL="36000" marR="36000" marT="36003" marB="36003" anchor="ctr" horzOverflow="overflow">
                    <a:lnL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맑은 고딕" pitchFamily="50" charset="-127"/>
                          <a:cs typeface="Calibri" pitchFamily="34" charset="0"/>
                        </a:rPr>
                        <a:t>Samsung Person in Charge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맑은 고딕" pitchFamily="50" charset="-127"/>
                        <a:cs typeface="Calibri" pitchFamily="34" charset="0"/>
                      </a:endParaRPr>
                    </a:p>
                  </a:txBody>
                  <a:tcPr marL="36000" marR="36000" marT="36003" marB="36003" anchor="ctr" horzOverflow="overflow">
                    <a:lnL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>
                        <a:alpha val="5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572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맑은 고딕" pitchFamily="50" charset="-127"/>
                        <a:cs typeface="Calibri" pitchFamily="34" charset="0"/>
                      </a:endParaRPr>
                    </a:p>
                  </a:txBody>
                  <a:tcPr marL="36000" marR="36000" marT="36003" marB="36003" horzOverflow="overflow">
                    <a:lnL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맑은 고딕" pitchFamily="50" charset="-127"/>
                        <a:cs typeface="Calibri" pitchFamily="34" charset="0"/>
                      </a:endParaRPr>
                    </a:p>
                  </a:txBody>
                  <a:tcPr marL="36000" marR="36000" marT="36003" marB="36003" horzOverflow="overflow">
                    <a:lnL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Rectangle 57"/>
          <p:cNvSpPr>
            <a:spLocks noChangeArrowheads="1"/>
          </p:cNvSpPr>
          <p:nvPr/>
        </p:nvSpPr>
        <p:spPr bwMode="auto">
          <a:xfrm>
            <a:off x="2817626" y="2504436"/>
            <a:ext cx="1950462" cy="421880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</p:spPr>
        <p:txBody>
          <a:bodyPr lIns="54000" tIns="18000" rIns="54000" bIns="18000" anchor="ctr" anchorCtr="1"/>
          <a:lstStyle>
            <a:lvl1pPr algn="l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•"/>
              <a:defRPr kumimoji="1" sz="3200" b="1">
                <a:solidFill>
                  <a:schemeClr val="tx1"/>
                </a:solidFill>
                <a:latin typeface="Calibri" pitchFamily="34" charset="0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–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•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–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 typeface="Wingdings" pitchFamily="2" charset="2"/>
              <a:buNone/>
            </a:pPr>
            <a:r>
              <a:rPr kumimoji="0" lang="en-US" altLang="ko-KR" sz="1000" b="0" smtClean="0">
                <a:solidFill>
                  <a:srgbClr val="000000"/>
                </a:solidFill>
                <a:cs typeface="Arial" charset="0"/>
              </a:rPr>
              <a:t>Input vendor basic info</a:t>
            </a:r>
            <a:endParaRPr kumimoji="0" lang="ko-KR" altLang="en-US" sz="1000" b="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" name="AutoShape 144"/>
          <p:cNvSpPr>
            <a:spLocks noChangeAspect="1" noChangeArrowheads="1"/>
          </p:cNvSpPr>
          <p:nvPr/>
        </p:nvSpPr>
        <p:spPr bwMode="auto">
          <a:xfrm>
            <a:off x="7996644" y="3734180"/>
            <a:ext cx="1914640" cy="562507"/>
          </a:xfrm>
          <a:prstGeom prst="diamond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</p:spPr>
        <p:txBody>
          <a:bodyPr wrap="none" lIns="18000" rIns="18000" anchor="ctr"/>
          <a:lstStyle>
            <a:lvl1pPr algn="l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•"/>
              <a:defRPr kumimoji="1" sz="3200" b="1">
                <a:solidFill>
                  <a:schemeClr val="tx1"/>
                </a:solidFill>
                <a:latin typeface="Calibri" pitchFamily="34" charset="0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–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•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–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altLang="ko-KR" sz="1000" b="0" smtClean="0">
                <a:solidFill>
                  <a:srgbClr val="000000"/>
                </a:solidFill>
                <a:cs typeface="Arial" charset="0"/>
              </a:rPr>
              <a:t>whether approve use </a:t>
            </a:r>
            <a:endParaRPr kumimoji="0" lang="en-US" altLang="ko-KR" sz="1000" b="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" name="Rectangle 57"/>
          <p:cNvSpPr>
            <a:spLocks noChangeArrowheads="1"/>
          </p:cNvSpPr>
          <p:nvPr/>
        </p:nvSpPr>
        <p:spPr bwMode="auto">
          <a:xfrm>
            <a:off x="2817626" y="1941867"/>
            <a:ext cx="1950462" cy="421880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</p:spPr>
        <p:txBody>
          <a:bodyPr lIns="54000" tIns="18000" rIns="54000" bIns="18000" anchor="ctr" anchorCtr="1"/>
          <a:lstStyle>
            <a:lvl1pPr algn="l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•"/>
              <a:defRPr kumimoji="1" sz="3200" b="1">
                <a:solidFill>
                  <a:schemeClr val="tx1"/>
                </a:solidFill>
                <a:latin typeface="Calibri" pitchFamily="34" charset="0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–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•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–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 typeface="Wingdings" pitchFamily="2" charset="2"/>
              <a:buNone/>
            </a:pPr>
            <a:r>
              <a:rPr kumimoji="0" lang="en-US" altLang="ko-KR" sz="1000" b="0" smtClean="0">
                <a:solidFill>
                  <a:srgbClr val="000000"/>
                </a:solidFill>
                <a:cs typeface="Arial" charset="0"/>
              </a:rPr>
              <a:t>T&amp;C agreement</a:t>
            </a:r>
            <a:endParaRPr kumimoji="0" lang="ko-KR" altLang="en-US" sz="1000" b="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" name="Rectangle 57"/>
          <p:cNvSpPr>
            <a:spLocks noChangeArrowheads="1"/>
          </p:cNvSpPr>
          <p:nvPr/>
        </p:nvSpPr>
        <p:spPr bwMode="auto">
          <a:xfrm>
            <a:off x="2817626" y="1379298"/>
            <a:ext cx="1950462" cy="421880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</p:spPr>
        <p:txBody>
          <a:bodyPr lIns="54000" tIns="18000" rIns="54000" bIns="18000" anchor="ctr" anchorCtr="1"/>
          <a:lstStyle>
            <a:lvl1pPr algn="l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•"/>
              <a:defRPr kumimoji="1" sz="3200" b="1">
                <a:solidFill>
                  <a:schemeClr val="tx1"/>
                </a:solidFill>
                <a:latin typeface="Calibri" pitchFamily="34" charset="0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–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•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–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None/>
            </a:pPr>
            <a:r>
              <a:rPr kumimoji="0" lang="en-US" altLang="ko-KR" sz="1000" b="0">
                <a:cs typeface="Arial" charset="0"/>
              </a:rPr>
              <a:t>Click </a:t>
            </a:r>
            <a:r>
              <a:rPr kumimoji="0" lang="en-US" altLang="ko-KR" sz="1000" b="0" smtClean="0">
                <a:cs typeface="Arial" charset="0"/>
              </a:rPr>
              <a:t>‘Vendor Info/Docs. Submission Guide’ </a:t>
            </a:r>
            <a:endParaRPr kumimoji="0" lang="ko-KR" altLang="en-US" sz="1000" b="0" dirty="0">
              <a:cs typeface="Arial" charset="0"/>
            </a:endParaRPr>
          </a:p>
        </p:txBody>
      </p:sp>
      <p:cxnSp>
        <p:nvCxnSpPr>
          <p:cNvPr id="11" name="꺾인 연결선 10"/>
          <p:cNvCxnSpPr>
            <a:stCxn id="13" idx="2"/>
            <a:endCxn id="8" idx="0"/>
          </p:cNvCxnSpPr>
          <p:nvPr/>
        </p:nvCxnSpPr>
        <p:spPr bwMode="auto">
          <a:xfrm rot="16200000" flipH="1">
            <a:off x="6255693" y="1035909"/>
            <a:ext cx="235434" cy="5161107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>
                    <a:alpha val="2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직사각형 11"/>
          <p:cNvSpPr/>
          <p:nvPr/>
        </p:nvSpPr>
        <p:spPr>
          <a:xfrm>
            <a:off x="8987520" y="4338548"/>
            <a:ext cx="6896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smtClean="0"/>
              <a:t>approval</a:t>
            </a:r>
            <a:endParaRPr lang="ko-KR" altLang="en-US" sz="1000" dirty="0"/>
          </a:p>
        </p:txBody>
      </p:sp>
      <p:sp>
        <p:nvSpPr>
          <p:cNvPr id="13" name="Rectangle 57"/>
          <p:cNvSpPr>
            <a:spLocks noChangeArrowheads="1"/>
          </p:cNvSpPr>
          <p:nvPr/>
        </p:nvSpPr>
        <p:spPr bwMode="auto">
          <a:xfrm>
            <a:off x="2817626" y="3076866"/>
            <a:ext cx="1950462" cy="421880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</p:spPr>
        <p:txBody>
          <a:bodyPr lIns="54000" tIns="18000" rIns="54000" bIns="18000" anchor="ctr" anchorCtr="1"/>
          <a:lstStyle>
            <a:lvl1pPr algn="l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•"/>
              <a:defRPr kumimoji="1" sz="3200" b="1">
                <a:solidFill>
                  <a:schemeClr val="tx1"/>
                </a:solidFill>
                <a:latin typeface="Calibri" pitchFamily="34" charset="0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–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•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–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 typeface="Wingdings" pitchFamily="2" charset="2"/>
              <a:buNone/>
            </a:pPr>
            <a:r>
              <a:rPr kumimoji="0" lang="en-US" altLang="ko-KR" sz="1000" b="0" smtClean="0">
                <a:solidFill>
                  <a:srgbClr val="000000"/>
                </a:solidFill>
                <a:cs typeface="Arial" charset="0"/>
              </a:rPr>
              <a:t>Sign up for vendor admin account and approval request</a:t>
            </a:r>
            <a:endParaRPr kumimoji="0" lang="ko-KR" altLang="en-US" sz="1000" b="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4" name="Rectangle 57"/>
          <p:cNvSpPr>
            <a:spLocks noChangeArrowheads="1"/>
          </p:cNvSpPr>
          <p:nvPr/>
        </p:nvSpPr>
        <p:spPr bwMode="auto">
          <a:xfrm>
            <a:off x="2817626" y="4391469"/>
            <a:ext cx="1950462" cy="421880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</p:spPr>
        <p:txBody>
          <a:bodyPr lIns="54000" tIns="18000" rIns="54000" bIns="18000" anchor="ctr" anchorCtr="1"/>
          <a:lstStyle>
            <a:lvl1pPr algn="l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•"/>
              <a:defRPr kumimoji="1" sz="3200" b="1">
                <a:solidFill>
                  <a:schemeClr val="tx1"/>
                </a:solidFill>
                <a:latin typeface="Calibri" pitchFamily="34" charset="0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–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•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–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 typeface="Wingdings" pitchFamily="2" charset="2"/>
              <a:buNone/>
            </a:pPr>
            <a:r>
              <a:rPr kumimoji="0" lang="en-US" altLang="ko-KR" sz="1000" b="0" smtClean="0">
                <a:solidFill>
                  <a:srgbClr val="000000"/>
                </a:solidFill>
                <a:cs typeface="Arial" charset="0"/>
              </a:rPr>
              <a:t>Sign in</a:t>
            </a:r>
            <a:endParaRPr kumimoji="0" lang="ko-KR" altLang="en-US" sz="1000" b="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5" name="Rectangle 57"/>
          <p:cNvSpPr>
            <a:spLocks noChangeArrowheads="1"/>
          </p:cNvSpPr>
          <p:nvPr/>
        </p:nvSpPr>
        <p:spPr bwMode="auto">
          <a:xfrm>
            <a:off x="2817626" y="4969760"/>
            <a:ext cx="1950462" cy="421880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</p:spPr>
        <p:txBody>
          <a:bodyPr lIns="54000" tIns="18000" rIns="54000" bIns="18000" anchor="ctr" anchorCtr="1"/>
          <a:lstStyle>
            <a:lvl1pPr algn="l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•"/>
              <a:defRPr kumimoji="1" sz="3200" b="1">
                <a:solidFill>
                  <a:schemeClr val="tx1"/>
                </a:solidFill>
                <a:latin typeface="Calibri" pitchFamily="34" charset="0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–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•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–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 typeface="Wingdings" pitchFamily="2" charset="2"/>
              <a:buNone/>
            </a:pPr>
            <a:r>
              <a:rPr kumimoji="0" lang="en-US" altLang="ko-KR" sz="1000" b="0" smtClean="0">
                <a:cs typeface="Arial" charset="0"/>
              </a:rPr>
              <a:t>Finish</a:t>
            </a:r>
            <a:endParaRPr kumimoji="0" lang="ko-KR" altLang="en-US" sz="1000" b="0" dirty="0">
              <a:cs typeface="Arial" charset="0"/>
            </a:endParaRPr>
          </a:p>
        </p:txBody>
      </p:sp>
      <p:sp>
        <p:nvSpPr>
          <p:cNvPr id="16" name="Rectangle 57"/>
          <p:cNvSpPr>
            <a:spLocks noChangeArrowheads="1"/>
          </p:cNvSpPr>
          <p:nvPr/>
        </p:nvSpPr>
        <p:spPr bwMode="auto">
          <a:xfrm>
            <a:off x="7978733" y="1379298"/>
            <a:ext cx="1950462" cy="421880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</p:spPr>
        <p:txBody>
          <a:bodyPr lIns="54000" tIns="18000" rIns="54000" bIns="18000" anchor="ctr" anchorCtr="1"/>
          <a:lstStyle>
            <a:lvl1pPr algn="l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•"/>
              <a:defRPr kumimoji="1" sz="3200" b="1">
                <a:solidFill>
                  <a:schemeClr val="tx1"/>
                </a:solidFill>
                <a:latin typeface="Calibri" pitchFamily="34" charset="0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–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•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–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 typeface="Wingdings" pitchFamily="2" charset="2"/>
              <a:buNone/>
            </a:pPr>
            <a:r>
              <a:rPr kumimoji="0" lang="en-US" altLang="ko-KR" sz="1000" b="0" smtClean="0">
                <a:solidFill>
                  <a:srgbClr val="000000"/>
                </a:solidFill>
                <a:cs typeface="Arial" charset="0"/>
              </a:rPr>
              <a:t>Sending registration request mail</a:t>
            </a:r>
            <a:endParaRPr kumimoji="0" lang="ko-KR" altLang="en-US" sz="1000" b="0" dirty="0">
              <a:solidFill>
                <a:srgbClr val="000000"/>
              </a:solidFill>
              <a:cs typeface="Arial" charset="0"/>
            </a:endParaRPr>
          </a:p>
        </p:txBody>
      </p:sp>
      <p:cxnSp>
        <p:nvCxnSpPr>
          <p:cNvPr id="17" name="직선 화살표 연결선 16"/>
          <p:cNvCxnSpPr>
            <a:stCxn id="16" idx="1"/>
            <a:endCxn id="10" idx="3"/>
          </p:cNvCxnSpPr>
          <p:nvPr/>
        </p:nvCxnSpPr>
        <p:spPr>
          <a:xfrm flipH="1">
            <a:off x="4768088" y="1590238"/>
            <a:ext cx="3210645" cy="0"/>
          </a:xfrm>
          <a:prstGeom prst="straightConnector1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>
                    <a:alpha val="2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직선 화살표 연결선 20"/>
          <p:cNvCxnSpPr>
            <a:stCxn id="14" idx="2"/>
            <a:endCxn id="15" idx="0"/>
          </p:cNvCxnSpPr>
          <p:nvPr/>
        </p:nvCxnSpPr>
        <p:spPr>
          <a:xfrm>
            <a:off x="3792857" y="4813349"/>
            <a:ext cx="0" cy="156411"/>
          </a:xfrm>
          <a:prstGeom prst="straightConnector1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>
                    <a:alpha val="2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직선 화살표 연결선 25"/>
          <p:cNvCxnSpPr>
            <a:stCxn id="10" idx="2"/>
            <a:endCxn id="9" idx="0"/>
          </p:cNvCxnSpPr>
          <p:nvPr/>
        </p:nvCxnSpPr>
        <p:spPr>
          <a:xfrm>
            <a:off x="3792857" y="1801178"/>
            <a:ext cx="0" cy="140689"/>
          </a:xfrm>
          <a:prstGeom prst="straightConnector1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>
                    <a:alpha val="2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직선 화살표 연결선 26"/>
          <p:cNvCxnSpPr>
            <a:stCxn id="9" idx="2"/>
            <a:endCxn id="7" idx="0"/>
          </p:cNvCxnSpPr>
          <p:nvPr/>
        </p:nvCxnSpPr>
        <p:spPr>
          <a:xfrm>
            <a:off x="3792857" y="2363747"/>
            <a:ext cx="0" cy="140689"/>
          </a:xfrm>
          <a:prstGeom prst="straightConnector1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>
                    <a:alpha val="2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직선 화살표 연결선 27"/>
          <p:cNvCxnSpPr>
            <a:stCxn id="7" idx="2"/>
            <a:endCxn id="13" idx="0"/>
          </p:cNvCxnSpPr>
          <p:nvPr/>
        </p:nvCxnSpPr>
        <p:spPr>
          <a:xfrm>
            <a:off x="3792857" y="2926316"/>
            <a:ext cx="0" cy="150550"/>
          </a:xfrm>
          <a:prstGeom prst="straightConnector1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>
                    <a:alpha val="2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꺾인 연결선 30"/>
          <p:cNvCxnSpPr>
            <a:stCxn id="8" idx="2"/>
            <a:endCxn id="14" idx="3"/>
          </p:cNvCxnSpPr>
          <p:nvPr/>
        </p:nvCxnSpPr>
        <p:spPr bwMode="auto">
          <a:xfrm rot="5400000">
            <a:off x="6708165" y="2356610"/>
            <a:ext cx="305722" cy="4185876"/>
          </a:xfrm>
          <a:prstGeom prst="bentConnector2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>
                    <a:alpha val="2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9021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꺾인 연결선 41"/>
          <p:cNvCxnSpPr>
            <a:stCxn id="32" idx="2"/>
            <a:endCxn id="25" idx="1"/>
          </p:cNvCxnSpPr>
          <p:nvPr/>
        </p:nvCxnSpPr>
        <p:spPr bwMode="auto">
          <a:xfrm rot="16200000" flipH="1">
            <a:off x="5049233" y="1162339"/>
            <a:ext cx="1719667" cy="4149833"/>
          </a:xfrm>
          <a:prstGeom prst="bentConnector2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>
                    <a:alpha val="2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TextBox 3"/>
          <p:cNvSpPr txBox="1"/>
          <p:nvPr/>
        </p:nvSpPr>
        <p:spPr>
          <a:xfrm>
            <a:off x="128463" y="44624"/>
            <a:ext cx="71581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2000" b="1" smtClean="0"/>
              <a:t>  Vendor Info/Doc.</a:t>
            </a:r>
            <a:r>
              <a:rPr lang="ko-KR" altLang="en-US" sz="2000" b="1" smtClean="0"/>
              <a:t> </a:t>
            </a:r>
            <a:r>
              <a:rPr lang="en-US" altLang="ko-KR" sz="2000" b="1" smtClean="0"/>
              <a:t>Submission</a:t>
            </a:r>
            <a:r>
              <a:rPr lang="ko-KR" altLang="en-US" sz="2000" b="1"/>
              <a:t> </a:t>
            </a:r>
            <a:r>
              <a:rPr lang="en-US" altLang="ko-KR" sz="2000" b="1" smtClean="0"/>
              <a:t>Process</a:t>
            </a:r>
            <a:endParaRPr lang="en-US" altLang="ko-KR" sz="1400" b="1" dirty="0"/>
          </a:p>
        </p:txBody>
      </p:sp>
      <p:graphicFrame>
        <p:nvGraphicFramePr>
          <p:cNvPr id="6" name="Group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281572"/>
              </p:ext>
            </p:extLst>
          </p:nvPr>
        </p:nvGraphicFramePr>
        <p:xfrm>
          <a:off x="1272619" y="829559"/>
          <a:ext cx="9926424" cy="4748919"/>
        </p:xfrm>
        <a:graphic>
          <a:graphicData uri="http://schemas.openxmlformats.org/drawingml/2006/table">
            <a:tbl>
              <a:tblPr/>
              <a:tblGrid>
                <a:gridCol w="5297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285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34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맑은 고딕" pitchFamily="50" charset="-127"/>
                          <a:cs typeface="Calibri" pitchFamily="34" charset="0"/>
                        </a:rPr>
                        <a:t>Vendor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맑은 고딕" pitchFamily="50" charset="-127"/>
                        <a:cs typeface="Calibri" pitchFamily="34" charset="0"/>
                      </a:endParaRPr>
                    </a:p>
                  </a:txBody>
                  <a:tcPr marL="36000" marR="36000" marT="36003" marB="36003" anchor="ctr" horzOverflow="overflow">
                    <a:lnL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맑은 고딕" pitchFamily="50" charset="-127"/>
                          <a:cs typeface="Calibri" pitchFamily="34" charset="0"/>
                        </a:rPr>
                        <a:t>Samsung Person in Charge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맑은 고딕" pitchFamily="50" charset="-127"/>
                        <a:cs typeface="Calibri" pitchFamily="34" charset="0"/>
                      </a:endParaRPr>
                    </a:p>
                  </a:txBody>
                  <a:tcPr marL="36000" marR="36000" marT="36003" marB="36003" anchor="ctr" horzOverflow="overflow">
                    <a:lnL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>
                        <a:alpha val="5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87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맑은 고딕" pitchFamily="50" charset="-127"/>
                        <a:cs typeface="Calibri" pitchFamily="34" charset="0"/>
                      </a:endParaRPr>
                    </a:p>
                  </a:txBody>
                  <a:tcPr marL="36000" marR="36000" marT="36003" marB="36003" horzOverflow="overflow">
                    <a:lnL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맑은 고딕" pitchFamily="50" charset="-127"/>
                        <a:cs typeface="Calibri" pitchFamily="34" charset="0"/>
                      </a:endParaRPr>
                    </a:p>
                  </a:txBody>
                  <a:tcPr marL="36000" marR="36000" marT="36003" marB="36003" horzOverflow="overflow">
                    <a:lnL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AutoShape 144"/>
          <p:cNvSpPr>
            <a:spLocks noChangeAspect="1" noChangeArrowheads="1"/>
          </p:cNvSpPr>
          <p:nvPr/>
        </p:nvSpPr>
        <p:spPr bwMode="auto">
          <a:xfrm>
            <a:off x="7983983" y="1435020"/>
            <a:ext cx="1914640" cy="562507"/>
          </a:xfrm>
          <a:prstGeom prst="diamond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</p:spPr>
        <p:txBody>
          <a:bodyPr wrap="none" lIns="18000" rIns="18000" anchor="ctr"/>
          <a:lstStyle>
            <a:lvl1pPr algn="l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•"/>
              <a:defRPr kumimoji="1" sz="3200" b="1">
                <a:solidFill>
                  <a:schemeClr val="tx1"/>
                </a:solidFill>
                <a:latin typeface="Calibri" pitchFamily="34" charset="0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–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•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–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altLang="ko-KR" sz="1000" b="0" smtClean="0">
                <a:solidFill>
                  <a:srgbClr val="000000"/>
                </a:solidFill>
                <a:cs typeface="Arial" charset="0"/>
              </a:rPr>
              <a:t>Request for Vendor Info</a:t>
            </a:r>
            <a:endParaRPr kumimoji="0" lang="en-US" altLang="ko-KR" sz="1000" b="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5" name="AutoShape 144"/>
          <p:cNvSpPr>
            <a:spLocks noChangeAspect="1" noChangeArrowheads="1"/>
          </p:cNvSpPr>
          <p:nvPr/>
        </p:nvSpPr>
        <p:spPr bwMode="auto">
          <a:xfrm>
            <a:off x="7983983" y="3815836"/>
            <a:ext cx="1914640" cy="562507"/>
          </a:xfrm>
          <a:prstGeom prst="diamond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</p:spPr>
        <p:txBody>
          <a:bodyPr wrap="none" lIns="18000" rIns="18000" anchor="ctr"/>
          <a:lstStyle>
            <a:lvl1pPr algn="l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•"/>
              <a:defRPr kumimoji="1" sz="3200" b="1">
                <a:solidFill>
                  <a:schemeClr val="tx1"/>
                </a:solidFill>
                <a:latin typeface="Calibri" pitchFamily="34" charset="0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–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•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–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altLang="ko-KR" sz="1000" b="0" smtClean="0">
                <a:solidFill>
                  <a:srgbClr val="000000"/>
                </a:solidFill>
                <a:cs typeface="Arial" charset="0"/>
              </a:rPr>
              <a:t>Registration procedure</a:t>
            </a:r>
            <a:endParaRPr kumimoji="0" lang="en-US" altLang="ko-KR" sz="1000" b="0" dirty="0">
              <a:solidFill>
                <a:srgbClr val="000000"/>
              </a:solidFill>
              <a:cs typeface="Arial" charset="0"/>
            </a:endParaRPr>
          </a:p>
        </p:txBody>
      </p:sp>
      <p:cxnSp>
        <p:nvCxnSpPr>
          <p:cNvPr id="29" name="직선 화살표 연결선 28"/>
          <p:cNvCxnSpPr>
            <a:stCxn id="25" idx="2"/>
            <a:endCxn id="30" idx="0"/>
          </p:cNvCxnSpPr>
          <p:nvPr/>
        </p:nvCxnSpPr>
        <p:spPr>
          <a:xfrm>
            <a:off x="8941303" y="4378343"/>
            <a:ext cx="0" cy="433691"/>
          </a:xfrm>
          <a:prstGeom prst="straightConnector1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>
                    <a:alpha val="2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Rectangle 57"/>
          <p:cNvSpPr>
            <a:spLocks noChangeArrowheads="1"/>
          </p:cNvSpPr>
          <p:nvPr/>
        </p:nvSpPr>
        <p:spPr bwMode="auto">
          <a:xfrm>
            <a:off x="7966072" y="4812034"/>
            <a:ext cx="1950462" cy="421880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</p:spPr>
        <p:txBody>
          <a:bodyPr lIns="54000" tIns="18000" rIns="54000" bIns="18000" anchor="ctr" anchorCtr="1"/>
          <a:lstStyle>
            <a:lvl1pPr algn="l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•"/>
              <a:defRPr kumimoji="1" sz="3200" b="1">
                <a:solidFill>
                  <a:schemeClr val="tx1"/>
                </a:solidFill>
                <a:latin typeface="Calibri" pitchFamily="34" charset="0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–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•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–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 typeface="Wingdings" pitchFamily="2" charset="2"/>
              <a:buNone/>
            </a:pPr>
            <a:r>
              <a:rPr kumimoji="0" lang="en-US" altLang="ko-KR" sz="1000" b="0" smtClean="0">
                <a:solidFill>
                  <a:srgbClr val="000000"/>
                </a:solidFill>
                <a:cs typeface="Arial" charset="0"/>
              </a:rPr>
              <a:t>Registration complete</a:t>
            </a:r>
            <a:endParaRPr kumimoji="0" lang="ko-KR" altLang="en-US" sz="1000" b="0" dirty="0">
              <a:solidFill>
                <a:srgbClr val="000000"/>
              </a:solidFill>
              <a:cs typeface="Arial" charset="0"/>
            </a:endParaRPr>
          </a:p>
        </p:txBody>
      </p:sp>
      <p:cxnSp>
        <p:nvCxnSpPr>
          <p:cNvPr id="31" name="꺾인 연결선 30"/>
          <p:cNvCxnSpPr>
            <a:stCxn id="8" idx="2"/>
            <a:endCxn id="32" idx="3"/>
          </p:cNvCxnSpPr>
          <p:nvPr/>
        </p:nvCxnSpPr>
        <p:spPr bwMode="auto">
          <a:xfrm rot="5400000">
            <a:off x="6790864" y="16044"/>
            <a:ext cx="168956" cy="4131922"/>
          </a:xfrm>
          <a:prstGeom prst="bentConnector2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>
                    <a:alpha val="2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Rectangle 57"/>
          <p:cNvSpPr>
            <a:spLocks noChangeArrowheads="1"/>
          </p:cNvSpPr>
          <p:nvPr/>
        </p:nvSpPr>
        <p:spPr bwMode="auto">
          <a:xfrm>
            <a:off x="2858919" y="1955543"/>
            <a:ext cx="1950462" cy="421880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</p:spPr>
        <p:txBody>
          <a:bodyPr lIns="54000" tIns="18000" rIns="54000" bIns="18000" anchor="ctr" anchorCtr="1"/>
          <a:lstStyle>
            <a:lvl1pPr algn="l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•"/>
              <a:defRPr kumimoji="1" sz="3200" b="1">
                <a:solidFill>
                  <a:schemeClr val="tx1"/>
                </a:solidFill>
                <a:latin typeface="Calibri" pitchFamily="34" charset="0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–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•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–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 typeface="Wingdings" pitchFamily="2" charset="2"/>
              <a:buNone/>
            </a:pPr>
            <a:r>
              <a:rPr kumimoji="0" lang="en-US" altLang="ko-KR" sz="1000" b="0" smtClean="0">
                <a:solidFill>
                  <a:srgbClr val="000000"/>
                </a:solidFill>
                <a:cs typeface="Arial" charset="0"/>
              </a:rPr>
              <a:t>Submission of vendor info</a:t>
            </a:r>
            <a:endParaRPr kumimoji="0" lang="ko-KR" altLang="en-US" sz="1000" b="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4" name="AutoShape 144"/>
          <p:cNvSpPr>
            <a:spLocks noChangeAspect="1" noChangeArrowheads="1"/>
          </p:cNvSpPr>
          <p:nvPr/>
        </p:nvSpPr>
        <p:spPr bwMode="auto">
          <a:xfrm>
            <a:off x="7983983" y="2521865"/>
            <a:ext cx="1914640" cy="562507"/>
          </a:xfrm>
          <a:prstGeom prst="diamond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</p:spPr>
        <p:txBody>
          <a:bodyPr wrap="none" lIns="18000" rIns="18000" anchor="ctr"/>
          <a:lstStyle>
            <a:lvl1pPr algn="l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•"/>
              <a:defRPr kumimoji="1" sz="3200" b="1">
                <a:solidFill>
                  <a:schemeClr val="tx1"/>
                </a:solidFill>
                <a:latin typeface="Calibri" pitchFamily="34" charset="0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–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•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–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altLang="ko-KR" sz="1000" b="0" smtClean="0">
                <a:solidFill>
                  <a:srgbClr val="000000"/>
                </a:solidFill>
                <a:cs typeface="Arial" charset="0"/>
              </a:rPr>
              <a:t>Request for Documents</a:t>
            </a:r>
            <a:endParaRPr kumimoji="0" lang="en-US" altLang="ko-KR" sz="1000" b="0" dirty="0">
              <a:solidFill>
                <a:srgbClr val="000000"/>
              </a:solidFill>
              <a:cs typeface="Arial" charset="0"/>
            </a:endParaRPr>
          </a:p>
        </p:txBody>
      </p:sp>
      <p:cxnSp>
        <p:nvCxnSpPr>
          <p:cNvPr id="36" name="꺾인 연결선 35"/>
          <p:cNvCxnSpPr>
            <a:stCxn id="34" idx="2"/>
            <a:endCxn id="37" idx="3"/>
          </p:cNvCxnSpPr>
          <p:nvPr/>
        </p:nvCxnSpPr>
        <p:spPr bwMode="auto">
          <a:xfrm rot="5400000">
            <a:off x="6790864" y="1102889"/>
            <a:ext cx="168956" cy="4131922"/>
          </a:xfrm>
          <a:prstGeom prst="bentConnector2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>
                    <a:alpha val="2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Rectangle 57"/>
          <p:cNvSpPr>
            <a:spLocks noChangeArrowheads="1"/>
          </p:cNvSpPr>
          <p:nvPr/>
        </p:nvSpPr>
        <p:spPr bwMode="auto">
          <a:xfrm>
            <a:off x="2858919" y="3042388"/>
            <a:ext cx="1950462" cy="421880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</p:spPr>
        <p:txBody>
          <a:bodyPr lIns="54000" tIns="18000" rIns="54000" bIns="18000" anchor="ctr" anchorCtr="1"/>
          <a:lstStyle>
            <a:lvl1pPr algn="l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•"/>
              <a:defRPr kumimoji="1" sz="3200" b="1">
                <a:solidFill>
                  <a:schemeClr val="tx1"/>
                </a:solidFill>
                <a:latin typeface="Calibri" pitchFamily="34" charset="0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–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•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–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algn="l" latinLnBrk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»"/>
              <a:defRPr kumimoji="1" sz="1700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 typeface="Wingdings" pitchFamily="2" charset="2"/>
              <a:buNone/>
            </a:pPr>
            <a:r>
              <a:rPr kumimoji="0" lang="en-US" altLang="ko-KR" sz="1000" b="0" smtClean="0">
                <a:solidFill>
                  <a:srgbClr val="000000"/>
                </a:solidFill>
                <a:cs typeface="Arial" charset="0"/>
              </a:rPr>
              <a:t>Submission of required doc.</a:t>
            </a:r>
            <a:endParaRPr kumimoji="0" lang="ko-KR" altLang="en-US" sz="1000" b="0" dirty="0">
              <a:solidFill>
                <a:srgbClr val="000000"/>
              </a:solidFill>
              <a:cs typeface="Arial" charset="0"/>
            </a:endParaRPr>
          </a:p>
        </p:txBody>
      </p:sp>
      <p:cxnSp>
        <p:nvCxnSpPr>
          <p:cNvPr id="38" name="꺾인 연결선 37"/>
          <p:cNvCxnSpPr>
            <a:stCxn id="37" idx="2"/>
            <a:endCxn id="25" idx="1"/>
          </p:cNvCxnSpPr>
          <p:nvPr/>
        </p:nvCxnSpPr>
        <p:spPr bwMode="auto">
          <a:xfrm rot="16200000" flipH="1">
            <a:off x="5592655" y="1705762"/>
            <a:ext cx="632822" cy="4149833"/>
          </a:xfrm>
          <a:prstGeom prst="bentConnector2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>
                    <a:alpha val="2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754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1766" y="1842008"/>
            <a:ext cx="5959254" cy="4006342"/>
          </a:xfrm>
          <a:prstGeom prst="rect">
            <a:avLst/>
          </a:prstGeom>
        </p:spPr>
      </p:pic>
      <p:sp>
        <p:nvSpPr>
          <p:cNvPr id="7" name="부제목 4"/>
          <p:cNvSpPr txBox="1">
            <a:spLocks/>
          </p:cNvSpPr>
          <p:nvPr/>
        </p:nvSpPr>
        <p:spPr>
          <a:xfrm>
            <a:off x="178523" y="685539"/>
            <a:ext cx="11065740" cy="475595"/>
          </a:xfrm>
          <a:prstGeom prst="rect">
            <a:avLst/>
          </a:prstGeom>
          <a:ln w="6350">
            <a:solidFill>
              <a:sysClr val="window" lastClr="FFFFFF">
                <a:lumMod val="65000"/>
              </a:sys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en-US" altLang="ko-KR" sz="105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Click </a:t>
            </a:r>
            <a:r>
              <a:rPr kumimoji="0" lang="en-US" altLang="ko-KR" sz="105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‘</a:t>
            </a:r>
            <a:r>
              <a:rPr lang="en-US" altLang="ko-KR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Vendor Info/Doc. Submission Guide</a:t>
            </a:r>
            <a:r>
              <a:rPr kumimoji="0" lang="en-US" altLang="ko-KR" sz="105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’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8463" y="44624"/>
            <a:ext cx="5853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2000" b="1"/>
              <a:t> </a:t>
            </a:r>
            <a:r>
              <a:rPr lang="en-US" altLang="ko-KR" sz="2000" b="1" smtClean="0"/>
              <a:t>1</a:t>
            </a:r>
            <a:r>
              <a:rPr lang="en-US" altLang="ko-KR" sz="2000" b="1"/>
              <a:t>. Vendor </a:t>
            </a:r>
            <a:r>
              <a:rPr lang="en-US" altLang="ko-KR" sz="2000" b="1" smtClean="0"/>
              <a:t>Account Registration</a:t>
            </a:r>
            <a:endParaRPr lang="en-US" altLang="ko-KR" sz="2000" b="1"/>
          </a:p>
        </p:txBody>
      </p:sp>
      <p:sp>
        <p:nvSpPr>
          <p:cNvPr id="15" name="직사각형 14"/>
          <p:cNvSpPr/>
          <p:nvPr/>
        </p:nvSpPr>
        <p:spPr>
          <a:xfrm>
            <a:off x="5534859" y="4888902"/>
            <a:ext cx="889795" cy="47822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748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292" y="1479595"/>
            <a:ext cx="4877044" cy="4491833"/>
          </a:xfrm>
          <a:prstGeom prst="rect">
            <a:avLst/>
          </a:prstGeom>
        </p:spPr>
      </p:pic>
      <p:sp>
        <p:nvSpPr>
          <p:cNvPr id="7" name="부제목 4"/>
          <p:cNvSpPr txBox="1">
            <a:spLocks/>
          </p:cNvSpPr>
          <p:nvPr/>
        </p:nvSpPr>
        <p:spPr>
          <a:xfrm>
            <a:off x="178523" y="685539"/>
            <a:ext cx="11065740" cy="475595"/>
          </a:xfrm>
          <a:prstGeom prst="rect">
            <a:avLst/>
          </a:prstGeom>
          <a:ln w="6350">
            <a:solidFill>
              <a:sysClr val="window" lastClr="FFFFFF">
                <a:lumMod val="65000"/>
              </a:sys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0" indent="-228600">
              <a:spcBef>
                <a:spcPts val="300"/>
              </a:spcBef>
              <a:buFont typeface="Arial" panose="020B0604020202020204" pitchFamily="34" charset="0"/>
              <a:buAutoNum type="arabicPeriod"/>
              <a:defRPr/>
            </a:pPr>
            <a:r>
              <a:rPr kumimoji="0" lang="en-US" altLang="ko-KR" sz="105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After</a:t>
            </a: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 checking the popup contents, click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‘Sign up’.</a:t>
            </a:r>
          </a:p>
          <a:p>
            <a:pPr marL="228600" lvl="0" indent="-228600">
              <a:spcBef>
                <a:spcPts val="300"/>
              </a:spcBef>
              <a:buFont typeface="Arial" panose="020B0604020202020204" pitchFamily="34" charset="0"/>
              <a:buAutoNum type="arabicPeriod"/>
              <a:defRPr/>
            </a:pPr>
            <a:r>
              <a:rPr kumimoji="0" lang="en-US" altLang="ko-KR" sz="105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If you already</a:t>
            </a:r>
            <a:r>
              <a:rPr kumimoji="0" lang="en-US" altLang="ko-KR" sz="1050" b="0" i="0" u="none" strike="noStrike" kern="1200" cap="none" spc="0" normalizeH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have BQMS account and received ‘Request for Info/Doc submission’ mail, you can sign in without sign up. </a:t>
            </a:r>
            <a:endParaRPr kumimoji="0" lang="en-US" altLang="ko-KR" sz="1050" b="0" i="0" u="none" strike="noStrike" kern="120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735292" y="1701580"/>
            <a:ext cx="3717578" cy="135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4180475" y="5475932"/>
            <a:ext cx="1011727" cy="23961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28463" y="44624"/>
            <a:ext cx="5853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2000" b="1"/>
              <a:t> </a:t>
            </a:r>
            <a:r>
              <a:rPr lang="en-US" altLang="ko-KR" sz="2000" b="1" smtClean="0"/>
              <a:t>1</a:t>
            </a:r>
            <a:r>
              <a:rPr lang="en-US" altLang="ko-KR" sz="2000" b="1"/>
              <a:t>. Vendor </a:t>
            </a:r>
            <a:r>
              <a:rPr lang="en-US" altLang="ko-KR" sz="2000" b="1" smtClean="0"/>
              <a:t>Account Registration</a:t>
            </a:r>
            <a:endParaRPr lang="en-US" altLang="ko-KR" sz="2000" b="1"/>
          </a:p>
        </p:txBody>
      </p:sp>
    </p:spTree>
    <p:extLst>
      <p:ext uri="{BB962C8B-B14F-4D97-AF65-F5344CB8AC3E}">
        <p14:creationId xmlns:p14="http://schemas.microsoft.com/office/powerpoint/2010/main" val="70280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9035" y="1510995"/>
            <a:ext cx="6749807" cy="4284217"/>
          </a:xfrm>
          <a:prstGeom prst="rect">
            <a:avLst/>
          </a:prstGeom>
        </p:spPr>
      </p:pic>
      <p:sp>
        <p:nvSpPr>
          <p:cNvPr id="3" name="부제목 4"/>
          <p:cNvSpPr txBox="1">
            <a:spLocks/>
          </p:cNvSpPr>
          <p:nvPr/>
        </p:nvSpPr>
        <p:spPr>
          <a:xfrm>
            <a:off x="178523" y="685539"/>
            <a:ext cx="11065740" cy="475595"/>
          </a:xfrm>
          <a:prstGeom prst="rect">
            <a:avLst/>
          </a:prstGeom>
          <a:ln w="6350">
            <a:solidFill>
              <a:sysClr val="window" lastClr="FFFFFF">
                <a:lumMod val="65000"/>
              </a:sys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Search and select a country.</a:t>
            </a:r>
            <a:endParaRPr kumimoji="0" lang="en-US" altLang="ko-KR" sz="1050" b="0" i="0" u="none" strike="noStrike" kern="120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055378" y="2047427"/>
            <a:ext cx="1317840" cy="17098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231402" y="2576471"/>
            <a:ext cx="379862" cy="1428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8314278" y="5532732"/>
            <a:ext cx="374989" cy="14350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28463" y="44624"/>
            <a:ext cx="5853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2000" b="1"/>
              <a:t> </a:t>
            </a:r>
            <a:r>
              <a:rPr lang="en-US" altLang="ko-KR" sz="2000" b="1" smtClean="0"/>
              <a:t>1</a:t>
            </a:r>
            <a:r>
              <a:rPr lang="en-US" altLang="ko-KR" sz="2000" b="1"/>
              <a:t>. Vendor </a:t>
            </a:r>
            <a:r>
              <a:rPr lang="en-US" altLang="ko-KR" sz="2000" b="1" smtClean="0"/>
              <a:t>Account Registration</a:t>
            </a:r>
            <a:endParaRPr lang="en-US" altLang="ko-KR" sz="2000" b="1"/>
          </a:p>
        </p:txBody>
      </p:sp>
    </p:spTree>
    <p:extLst>
      <p:ext uri="{BB962C8B-B14F-4D97-AF65-F5344CB8AC3E}">
        <p14:creationId xmlns:p14="http://schemas.microsoft.com/office/powerpoint/2010/main" val="106570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489" y="5829304"/>
            <a:ext cx="6212574" cy="528343"/>
          </a:xfrm>
          <a:prstGeom prst="rect">
            <a:avLst/>
          </a:prstGeom>
        </p:spPr>
      </p:pic>
      <p:sp>
        <p:nvSpPr>
          <p:cNvPr id="3" name="부제목 4"/>
          <p:cNvSpPr txBox="1">
            <a:spLocks/>
          </p:cNvSpPr>
          <p:nvPr/>
        </p:nvSpPr>
        <p:spPr>
          <a:xfrm>
            <a:off x="178523" y="685539"/>
            <a:ext cx="11065740" cy="475595"/>
          </a:xfrm>
          <a:prstGeom prst="rect">
            <a:avLst/>
          </a:prstGeom>
          <a:ln w="6350">
            <a:solidFill>
              <a:sysClr val="window" lastClr="FFFFFF">
                <a:lumMod val="65000"/>
              </a:sys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0" indent="-228600">
              <a:spcBef>
                <a:spcPts val="300"/>
              </a:spcBef>
              <a:buFont typeface="Arial" panose="020B0604020202020204" pitchFamily="34" charset="0"/>
              <a:buAutoNum type="arabicPeriod"/>
              <a:defRPr/>
            </a:pP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Check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the Terms </a:t>
            </a: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and C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onditions </a:t>
            </a: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and the personal information collection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agreement and then </a:t>
            </a: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click Next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.</a:t>
            </a:r>
            <a:endParaRPr lang="en-US" altLang="ko-KR">
              <a:solidFill>
                <a:sysClr val="windowText" lastClr="000000"/>
              </a:solidFill>
              <a:latin typeface="맑은 고딕" panose="020B0503020000020004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086161" y="6118033"/>
            <a:ext cx="758048" cy="23961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28463" y="44624"/>
            <a:ext cx="5853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2000" b="1"/>
              <a:t> </a:t>
            </a:r>
            <a:r>
              <a:rPr lang="en-US" altLang="ko-KR" sz="2000" b="1" smtClean="0"/>
              <a:t>1</a:t>
            </a:r>
            <a:r>
              <a:rPr lang="en-US" altLang="ko-KR" sz="2000" b="1"/>
              <a:t>. Vendor </a:t>
            </a:r>
            <a:r>
              <a:rPr lang="en-US" altLang="ko-KR" sz="2000" b="1" smtClean="0"/>
              <a:t>Account Registration</a:t>
            </a:r>
            <a:endParaRPr lang="en-US" altLang="ko-KR" sz="2000" b="1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0241" y="1319915"/>
            <a:ext cx="6271821" cy="255291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9488" y="3872829"/>
            <a:ext cx="6212574" cy="18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35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4"/>
          <p:cNvSpPr txBox="1">
            <a:spLocks/>
          </p:cNvSpPr>
          <p:nvPr/>
        </p:nvSpPr>
        <p:spPr>
          <a:xfrm>
            <a:off x="178523" y="685540"/>
            <a:ext cx="11065740" cy="1172044"/>
          </a:xfrm>
          <a:prstGeom prst="rect">
            <a:avLst/>
          </a:prstGeom>
          <a:ln w="6350">
            <a:solidFill>
              <a:sysClr val="window" lastClr="FFFFFF">
                <a:lumMod val="65000"/>
              </a:sys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0" indent="-228600">
              <a:spcBef>
                <a:spcPts val="300"/>
              </a:spcBef>
              <a:buFont typeface="Arial" panose="020B0604020202020204" pitchFamily="34" charset="0"/>
              <a:buAutoNum type="arabicPeriod"/>
              <a:defRPr/>
            </a:pP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Check the mail received from the samsung employee and choose one of the ‘1) Registration with BQMS Code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’</a:t>
            </a:r>
            <a:r>
              <a:rPr lang="ko-KR" altLang="en-US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or</a:t>
            </a:r>
            <a:r>
              <a:rPr lang="ko-KR" altLang="en-US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‘2) Registration without BQMS Code’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.</a:t>
            </a:r>
            <a:endParaRPr lang="en-US" altLang="ko-KR" smtClean="0">
              <a:solidFill>
                <a:sysClr val="windowText" lastClr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>
              <a:spcBef>
                <a:spcPts val="300"/>
              </a:spcBef>
              <a:defRPr/>
            </a:pPr>
            <a:r>
              <a:rPr lang="en-US" altLang="ko-KR" noProof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- 1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) ‘</a:t>
            </a: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Registration with BQMS Code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’ </a:t>
            </a:r>
            <a:r>
              <a:rPr lang="en-US" altLang="ko-KR" noProof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Vendor information is already registered, but there’s no active user account. It will be linked</a:t>
            </a:r>
            <a:r>
              <a:rPr lang="ko-KR" altLang="en-US" noProof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noProof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with exisiting vendor after approval. </a:t>
            </a:r>
          </a:p>
          <a:p>
            <a:pPr lvl="0">
              <a:spcBef>
                <a:spcPts val="300"/>
              </a:spcBef>
              <a:defRPr/>
            </a:pPr>
            <a:r>
              <a:rPr lang="en-US" altLang="ko-KR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en-US" altLang="ko-KR" baseline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- 2) ‘</a:t>
            </a: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Registration without BQMS Code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’ </a:t>
            </a:r>
            <a:r>
              <a:rPr lang="en-US" altLang="ko-KR" baseline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In case of new registration without both vendor info and user</a:t>
            </a:r>
            <a:r>
              <a:rPr lang="en-US" altLang="ko-KR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account. </a:t>
            </a:r>
            <a:endParaRPr lang="en-US" altLang="ko-KR" baseline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lvl="0" indent="-228600">
              <a:spcBef>
                <a:spcPts val="300"/>
              </a:spcBef>
              <a:buAutoNum type="arabicPeriod" startAt="2"/>
              <a:defRPr/>
            </a:pPr>
            <a:r>
              <a:rPr lang="en-US" altLang="ko-KR">
                <a:solidFill>
                  <a:srgbClr val="FF0000"/>
                </a:solidFill>
                <a:latin typeface="맑은 고딕" panose="020B0503020000020004" pitchFamily="50" charset="-127"/>
              </a:rPr>
              <a:t>When you sign up with the BQMS Code, you must search and select the BQMS Code in the mail received from Samsung employee. </a:t>
            </a:r>
          </a:p>
          <a:p>
            <a:pPr lvl="0">
              <a:spcBef>
                <a:spcPts val="300"/>
              </a:spcBef>
              <a:defRPr/>
            </a:pPr>
            <a:r>
              <a:rPr lang="en-US" altLang="ko-KR" smtClean="0">
                <a:solidFill>
                  <a:srgbClr val="FF0000"/>
                </a:solidFill>
                <a:latin typeface="맑은 고딕" panose="020B0503020000020004" pitchFamily="50" charset="-127"/>
              </a:rPr>
              <a:t>     If </a:t>
            </a:r>
            <a:r>
              <a:rPr lang="en-US" altLang="ko-KR">
                <a:solidFill>
                  <a:srgbClr val="FF0000"/>
                </a:solidFill>
                <a:latin typeface="맑은 고딕" panose="020B0503020000020004" pitchFamily="50" charset="-127"/>
              </a:rPr>
              <a:t>you proceed </a:t>
            </a:r>
            <a:r>
              <a:rPr lang="en-US" altLang="ko-KR" smtClean="0">
                <a:solidFill>
                  <a:srgbClr val="FF0000"/>
                </a:solidFill>
                <a:latin typeface="맑은 고딕" panose="020B0503020000020004" pitchFamily="50" charset="-127"/>
              </a:rPr>
              <a:t>without BQMS Code despite </a:t>
            </a:r>
            <a:r>
              <a:rPr lang="en-US" altLang="ko-KR">
                <a:solidFill>
                  <a:srgbClr val="FF0000"/>
                </a:solidFill>
                <a:latin typeface="맑은 고딕" panose="020B0503020000020004" pitchFamily="50" charset="-127"/>
              </a:rPr>
              <a:t>the existence of the BQMS code, you must sign up again.</a:t>
            </a:r>
          </a:p>
          <a:p>
            <a:pPr lvl="0">
              <a:spcBef>
                <a:spcPts val="300"/>
              </a:spcBef>
              <a:defRPr/>
            </a:pPr>
            <a:endParaRPr lang="en-US" altLang="ko-KR" baseline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1050" b="0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8463" y="44624"/>
            <a:ext cx="5853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2000" b="1"/>
              <a:t> </a:t>
            </a:r>
            <a:r>
              <a:rPr lang="en-US" altLang="ko-KR" sz="2000" b="1" smtClean="0"/>
              <a:t>1</a:t>
            </a:r>
            <a:r>
              <a:rPr lang="en-US" altLang="ko-KR" sz="2000" b="1"/>
              <a:t>. Vendor </a:t>
            </a:r>
            <a:r>
              <a:rPr lang="en-US" altLang="ko-KR" sz="2000" b="1" smtClean="0"/>
              <a:t>Account Registration</a:t>
            </a:r>
            <a:endParaRPr lang="en-US" altLang="ko-KR" sz="2000" b="1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721" y="2482381"/>
            <a:ext cx="7460353" cy="240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38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380" y="2314310"/>
            <a:ext cx="7460353" cy="2407496"/>
          </a:xfrm>
          <a:prstGeom prst="rect">
            <a:avLst/>
          </a:prstGeom>
        </p:spPr>
      </p:pic>
      <p:sp>
        <p:nvSpPr>
          <p:cNvPr id="3" name="부제목 4"/>
          <p:cNvSpPr txBox="1">
            <a:spLocks/>
          </p:cNvSpPr>
          <p:nvPr/>
        </p:nvSpPr>
        <p:spPr>
          <a:xfrm>
            <a:off x="178523" y="685539"/>
            <a:ext cx="11065740" cy="475595"/>
          </a:xfrm>
          <a:prstGeom prst="rect">
            <a:avLst/>
          </a:prstGeom>
          <a:ln w="6350">
            <a:solidFill>
              <a:sysClr val="window" lastClr="FFFFFF">
                <a:lumMod val="65000"/>
              </a:sys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spcBef>
                <a:spcPts val="300"/>
              </a:spcBef>
              <a:buFont typeface="Arial" panose="020B0604020202020204" pitchFamily="34" charset="0"/>
              <a:buAutoNum type="arabicPeriod"/>
              <a:defRPr/>
            </a:pP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If there is BQMS Code in the mail received, select ‘Registration with BQMS Code’. </a:t>
            </a:r>
            <a:endParaRPr lang="en-US" altLang="ko-KR">
              <a:solidFill>
                <a:sysClr val="windowText" lastClr="000000"/>
              </a:solidFill>
              <a:latin typeface="맑은 고딕" panose="020B0503020000020004" pitchFamily="50" charset="-127"/>
            </a:endParaRP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altLang="ko-KR" noProof="0">
              <a:solidFill>
                <a:sysClr val="windowText" lastClr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endParaRPr lang="en-US" altLang="ko-KR" smtClean="0">
              <a:solidFill>
                <a:sysClr val="windowText" lastClr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endParaRPr lang="en-US" altLang="ko-KR" noProof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8045118" y="3519702"/>
            <a:ext cx="1035272" cy="24047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28463" y="44624"/>
            <a:ext cx="9977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>
              <a:spcBef>
                <a:spcPct val="0"/>
              </a:spcBef>
              <a:spcAft>
                <a:spcPts val="1200"/>
              </a:spcAft>
              <a:defRPr/>
            </a:pPr>
            <a:r>
              <a:rPr lang="en-US" altLang="ko-KR" sz="2000" b="1" smtClean="0"/>
              <a:t> 1. </a:t>
            </a:r>
            <a:r>
              <a:rPr lang="en-US" altLang="ko-KR" sz="2000" b="1"/>
              <a:t>Vendor </a:t>
            </a:r>
            <a:r>
              <a:rPr lang="en-US" altLang="ko-KR" sz="2000" b="1" smtClean="0"/>
              <a:t>Account Registration – </a:t>
            </a:r>
            <a:r>
              <a:rPr lang="en-US" altLang="ko-KR" sz="2000" b="1"/>
              <a:t>A</a:t>
            </a:r>
            <a:r>
              <a:rPr lang="en-US" altLang="ko-KR" sz="2000" b="1" smtClean="0"/>
              <a:t>. </a:t>
            </a:r>
            <a:r>
              <a:rPr lang="en-US" altLang="ko-KR" sz="2000" b="1" kern="0">
                <a:solidFill>
                  <a:prstClr val="black"/>
                </a:solidFill>
              </a:rPr>
              <a:t>Registartion with BQMS Code</a:t>
            </a:r>
          </a:p>
        </p:txBody>
      </p:sp>
    </p:spTree>
    <p:extLst>
      <p:ext uri="{BB962C8B-B14F-4D97-AF65-F5344CB8AC3E}">
        <p14:creationId xmlns:p14="http://schemas.microsoft.com/office/powerpoint/2010/main" val="223678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4"/>
          <p:cNvSpPr txBox="1">
            <a:spLocks/>
          </p:cNvSpPr>
          <p:nvPr/>
        </p:nvSpPr>
        <p:spPr>
          <a:xfrm>
            <a:off x="178523" y="685539"/>
            <a:ext cx="11065740" cy="475595"/>
          </a:xfrm>
          <a:prstGeom prst="rect">
            <a:avLst/>
          </a:prstGeom>
          <a:ln w="6350">
            <a:solidFill>
              <a:sysClr val="window" lastClr="FFFFFF">
                <a:lumMod val="65000"/>
              </a:sys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Search by the BQMS code in the e-mail and select it. </a:t>
            </a:r>
            <a:endParaRPr lang="en-US" altLang="ko-KR" noProof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463" y="44624"/>
            <a:ext cx="9977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>
              <a:spcBef>
                <a:spcPct val="0"/>
              </a:spcBef>
              <a:spcAft>
                <a:spcPts val="1200"/>
              </a:spcAft>
              <a:defRPr/>
            </a:pPr>
            <a:r>
              <a:rPr lang="en-US" altLang="ko-KR" sz="2000" b="1" smtClean="0"/>
              <a:t> 1. </a:t>
            </a:r>
            <a:r>
              <a:rPr lang="en-US" altLang="ko-KR" sz="2000" b="1"/>
              <a:t>Vendor </a:t>
            </a:r>
            <a:r>
              <a:rPr lang="en-US" altLang="ko-KR" sz="2000" b="1" smtClean="0"/>
              <a:t>Account Registration – </a:t>
            </a:r>
            <a:r>
              <a:rPr lang="en-US" altLang="ko-KR" sz="2000" b="1"/>
              <a:t>A</a:t>
            </a:r>
            <a:r>
              <a:rPr lang="en-US" altLang="ko-KR" sz="2000" b="1" smtClean="0"/>
              <a:t>. </a:t>
            </a:r>
            <a:r>
              <a:rPr lang="en-US" altLang="ko-KR" sz="2000" b="1" kern="0">
                <a:solidFill>
                  <a:prstClr val="black"/>
                </a:solidFill>
              </a:rPr>
              <a:t>Registartion with BQMS Code</a:t>
            </a:r>
          </a:p>
        </p:txBody>
      </p:sp>
      <p:grpSp>
        <p:nvGrpSpPr>
          <p:cNvPr id="14" name="그룹 13"/>
          <p:cNvGrpSpPr/>
          <p:nvPr/>
        </p:nvGrpSpPr>
        <p:grpSpPr>
          <a:xfrm>
            <a:off x="2361020" y="1304258"/>
            <a:ext cx="5963788" cy="4809319"/>
            <a:chOff x="2281507" y="1161134"/>
            <a:chExt cx="5963788" cy="4809319"/>
          </a:xfrm>
        </p:grpSpPr>
        <p:sp>
          <p:nvSpPr>
            <p:cNvPr id="4" name="직사각형 3"/>
            <p:cNvSpPr/>
            <p:nvPr/>
          </p:nvSpPr>
          <p:spPr>
            <a:xfrm>
              <a:off x="4748581" y="2347952"/>
              <a:ext cx="895350" cy="1428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81507" y="1161134"/>
              <a:ext cx="5963788" cy="4809319"/>
            </a:xfrm>
            <a:prstGeom prst="rect">
              <a:avLst/>
            </a:prstGeom>
          </p:spPr>
        </p:pic>
        <p:sp>
          <p:nvSpPr>
            <p:cNvPr id="7" name="직사각형 6"/>
            <p:cNvSpPr/>
            <p:nvPr/>
          </p:nvSpPr>
          <p:spPr>
            <a:xfrm>
              <a:off x="2373748" y="2451383"/>
              <a:ext cx="5724525" cy="2286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7621035" y="1958272"/>
              <a:ext cx="477238" cy="156775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5422790" y="2490827"/>
              <a:ext cx="874644" cy="1358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934030" y="1366446"/>
              <a:ext cx="4261899" cy="131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8298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부제목 4"/>
          <p:cNvSpPr txBox="1">
            <a:spLocks/>
          </p:cNvSpPr>
          <p:nvPr/>
        </p:nvSpPr>
        <p:spPr>
          <a:xfrm>
            <a:off x="335559" y="651477"/>
            <a:ext cx="10908703" cy="475595"/>
          </a:xfrm>
          <a:prstGeom prst="rect">
            <a:avLst/>
          </a:prstGeom>
          <a:ln w="6350">
            <a:solidFill>
              <a:sysClr val="window" lastClr="FFFFFF">
                <a:lumMod val="65000"/>
              </a:sys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0" indent="-228600">
              <a:spcBef>
                <a:spcPts val="300"/>
              </a:spcBef>
              <a:buFont typeface="Arial" panose="020B0604020202020204" pitchFamily="34" charset="0"/>
              <a:buAutoNum type="arabicPeriod"/>
              <a:defRPr/>
            </a:pP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Fill in the required information and click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the ‘Confirm’ button.  </a:t>
            </a: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(Please enter the samsung employee’s mail address who sent the registration request e-mail. )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7324725" y="3089290"/>
            <a:ext cx="2711844" cy="144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28463" y="44624"/>
            <a:ext cx="9977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>
              <a:spcBef>
                <a:spcPct val="0"/>
              </a:spcBef>
              <a:spcAft>
                <a:spcPts val="1200"/>
              </a:spcAft>
              <a:defRPr/>
            </a:pPr>
            <a:r>
              <a:rPr lang="en-US" altLang="ko-KR" sz="2000" b="1" smtClean="0"/>
              <a:t> 1. </a:t>
            </a:r>
            <a:r>
              <a:rPr lang="en-US" altLang="ko-KR" sz="2000" b="1"/>
              <a:t>Vendor </a:t>
            </a:r>
            <a:r>
              <a:rPr lang="en-US" altLang="ko-KR" sz="2000" b="1" smtClean="0"/>
              <a:t>Account Registration – </a:t>
            </a:r>
            <a:r>
              <a:rPr lang="en-US" altLang="ko-KR" sz="2000" b="1"/>
              <a:t>A</a:t>
            </a:r>
            <a:r>
              <a:rPr lang="en-US" altLang="ko-KR" sz="2000" b="1" smtClean="0"/>
              <a:t>. </a:t>
            </a:r>
            <a:r>
              <a:rPr lang="en-US" altLang="ko-KR" sz="2000" b="1" kern="0">
                <a:solidFill>
                  <a:prstClr val="black"/>
                </a:solidFill>
              </a:rPr>
              <a:t>Registartion with BQMS Code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2272587" y="1453076"/>
            <a:ext cx="6565822" cy="5106751"/>
            <a:chOff x="2272587" y="1453076"/>
            <a:chExt cx="6565822" cy="5106751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2587" y="1453076"/>
              <a:ext cx="6565822" cy="5106751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7617350" y="6331227"/>
              <a:ext cx="520680" cy="14908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6046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4"/>
          <p:cNvSpPr txBox="1">
            <a:spLocks/>
          </p:cNvSpPr>
          <p:nvPr/>
        </p:nvSpPr>
        <p:spPr>
          <a:xfrm>
            <a:off x="178523" y="685539"/>
            <a:ext cx="11065740" cy="475595"/>
          </a:xfrm>
          <a:prstGeom prst="rect">
            <a:avLst/>
          </a:prstGeom>
          <a:ln w="6350">
            <a:solidFill>
              <a:sysClr val="window" lastClr="FFFFFF">
                <a:lumMod val="65000"/>
              </a:sys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0" indent="-228600">
              <a:spcBef>
                <a:spcPts val="300"/>
              </a:spcBef>
              <a:buFont typeface="Arial" panose="020B0604020202020204" pitchFamily="34" charset="0"/>
              <a:buAutoNum type="arabicPeriod"/>
              <a:defRPr/>
            </a:pP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A request has been made to approve the subscription to the samsung employee. When you receive an e-mail that the approval has been completed, you can sign in and proceed with the vendor information / document submission.</a:t>
            </a:r>
            <a:endParaRPr lang="en-US" altLang="ko-KR">
              <a:solidFill>
                <a:srgbClr val="FF0000"/>
              </a:solidFill>
              <a:latin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8463" y="44624"/>
            <a:ext cx="9977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>
              <a:spcBef>
                <a:spcPct val="0"/>
              </a:spcBef>
              <a:spcAft>
                <a:spcPts val="1200"/>
              </a:spcAft>
              <a:defRPr/>
            </a:pPr>
            <a:r>
              <a:rPr lang="en-US" altLang="ko-KR" sz="2000" b="1" smtClean="0"/>
              <a:t> 1. </a:t>
            </a:r>
            <a:r>
              <a:rPr lang="en-US" altLang="ko-KR" sz="2000" b="1"/>
              <a:t>Vendor </a:t>
            </a:r>
            <a:r>
              <a:rPr lang="en-US" altLang="ko-KR" sz="2000" b="1" smtClean="0"/>
              <a:t>Account Registration – </a:t>
            </a:r>
            <a:r>
              <a:rPr lang="en-US" altLang="ko-KR" sz="2000" b="1"/>
              <a:t>A</a:t>
            </a:r>
            <a:r>
              <a:rPr lang="en-US" altLang="ko-KR" sz="2000" b="1" smtClean="0"/>
              <a:t>. </a:t>
            </a:r>
            <a:r>
              <a:rPr lang="en-US" altLang="ko-KR" sz="2000" b="1" kern="0">
                <a:solidFill>
                  <a:prstClr val="black"/>
                </a:solidFill>
              </a:rPr>
              <a:t>Registartion with BQMS Code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577" y="2646624"/>
            <a:ext cx="7657148" cy="138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05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부제목 4"/>
          <p:cNvSpPr txBox="1">
            <a:spLocks/>
          </p:cNvSpPr>
          <p:nvPr/>
        </p:nvSpPr>
        <p:spPr>
          <a:xfrm>
            <a:off x="178523" y="685539"/>
            <a:ext cx="11065740" cy="348131"/>
          </a:xfrm>
          <a:prstGeom prst="rect">
            <a:avLst/>
          </a:prstGeom>
          <a:ln w="6350">
            <a:solidFill>
              <a:sysClr val="window" lastClr="FFFFFF">
                <a:lumMod val="65000"/>
              </a:sys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0" indent="-228600">
              <a:spcBef>
                <a:spcPts val="300"/>
              </a:spcBef>
              <a:buFont typeface="Arial" panose="020B0604020202020204" pitchFamily="34" charset="0"/>
              <a:buAutoNum type="arabicPeriod"/>
              <a:defRPr/>
            </a:pP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If there is no BQMS Code in the mail received from samsung employee, select the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‘Registration without BQMS Code’.</a:t>
            </a:r>
            <a:endParaRPr lang="en-US" altLang="ko-KR">
              <a:solidFill>
                <a:sysClr val="windowText" lastClr="000000"/>
              </a:solidFill>
              <a:latin typeface="맑은 고딕" panose="020B0503020000020004" pitchFamily="50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1733468" y="2092765"/>
            <a:ext cx="8372557" cy="2701869"/>
            <a:chOff x="1733468" y="2450574"/>
            <a:chExt cx="8372557" cy="2701869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33468" y="2450574"/>
              <a:ext cx="8372557" cy="2701869"/>
            </a:xfrm>
            <a:prstGeom prst="rect">
              <a:avLst/>
            </a:prstGeom>
          </p:spPr>
        </p:pic>
        <p:sp>
          <p:nvSpPr>
            <p:cNvPr id="5" name="직사각형 4"/>
            <p:cNvSpPr/>
            <p:nvPr/>
          </p:nvSpPr>
          <p:spPr>
            <a:xfrm>
              <a:off x="8640618" y="4559452"/>
              <a:ext cx="1147438" cy="266987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28463" y="44624"/>
            <a:ext cx="9977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>
              <a:spcBef>
                <a:spcPct val="0"/>
              </a:spcBef>
              <a:spcAft>
                <a:spcPts val="1200"/>
              </a:spcAft>
              <a:defRPr/>
            </a:pPr>
            <a:r>
              <a:rPr lang="en-US" altLang="ko-KR" sz="2000" b="1" smtClean="0"/>
              <a:t> 1. </a:t>
            </a:r>
            <a:r>
              <a:rPr lang="en-US" altLang="ko-KR" sz="2000" b="1"/>
              <a:t>Vendor </a:t>
            </a:r>
            <a:r>
              <a:rPr lang="en-US" altLang="ko-KR" sz="2000" b="1" smtClean="0"/>
              <a:t>Account Registration – B. </a:t>
            </a:r>
            <a:r>
              <a:rPr lang="en-US" altLang="ko-KR" sz="2000" b="1" kern="0">
                <a:solidFill>
                  <a:prstClr val="black"/>
                </a:solidFill>
              </a:rPr>
              <a:t>Registartion </a:t>
            </a:r>
            <a:r>
              <a:rPr lang="en-US" altLang="ko-KR" sz="2000" b="1" kern="0" smtClean="0">
                <a:solidFill>
                  <a:prstClr val="black"/>
                </a:solidFill>
              </a:rPr>
              <a:t>without </a:t>
            </a:r>
            <a:r>
              <a:rPr lang="en-US" altLang="ko-KR" sz="2000" b="1" kern="0">
                <a:solidFill>
                  <a:prstClr val="black"/>
                </a:solidFill>
              </a:rPr>
              <a:t>BQMS Code</a:t>
            </a:r>
          </a:p>
        </p:txBody>
      </p:sp>
    </p:spTree>
    <p:extLst>
      <p:ext uri="{BB962C8B-B14F-4D97-AF65-F5344CB8AC3E}">
        <p14:creationId xmlns:p14="http://schemas.microsoft.com/office/powerpoint/2010/main" val="11981532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4"/>
          <p:cNvSpPr txBox="1">
            <a:spLocks/>
          </p:cNvSpPr>
          <p:nvPr/>
        </p:nvSpPr>
        <p:spPr>
          <a:xfrm>
            <a:off x="178523" y="685539"/>
            <a:ext cx="11065740" cy="933711"/>
          </a:xfrm>
          <a:prstGeom prst="rect">
            <a:avLst/>
          </a:prstGeom>
          <a:ln w="6350">
            <a:solidFill>
              <a:sysClr val="window" lastClr="FFFFFF">
                <a:lumMod val="65000"/>
              </a:sys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Fill in the required information and check tax duplicate. </a:t>
            </a:r>
            <a:endParaRPr lang="en-US" altLang="ko-KR" noProof="0" smtClean="0">
              <a:solidFill>
                <a:sysClr val="windowText" lastClr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>
              <a:spcBef>
                <a:spcPts val="300"/>
              </a:spcBef>
              <a:defRPr/>
            </a:pP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3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.   </a:t>
            </a: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If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there is duplicate, </a:t>
            </a: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check the BQMS Code in the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pop-up message </a:t>
            </a: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and return to the previous step and proceed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to ‘Registration </a:t>
            </a: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with BQMS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Code'.</a:t>
            </a:r>
            <a:endParaRPr lang="en-US" altLang="ko-KR">
              <a:solidFill>
                <a:sysClr val="windowText" lastClr="000000"/>
              </a:solidFill>
              <a:latin typeface="맑은 고딕" panose="020B0503020000020004" pitchFamily="50" charset="-127"/>
            </a:endParaRPr>
          </a:p>
          <a:p>
            <a:pPr lvl="0">
              <a:spcBef>
                <a:spcPts val="300"/>
              </a:spcBef>
              <a:defRPr/>
            </a:pP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  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If </a:t>
            </a: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no duplication occurs, click Next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. </a:t>
            </a:r>
            <a:r>
              <a:rPr lang="ko-KR" altLang="en-US" noProof="0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en-US" altLang="ko-KR" sz="105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8463" y="44624"/>
            <a:ext cx="9977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>
              <a:spcBef>
                <a:spcPct val="0"/>
              </a:spcBef>
              <a:spcAft>
                <a:spcPts val="1200"/>
              </a:spcAft>
              <a:defRPr/>
            </a:pPr>
            <a:r>
              <a:rPr lang="en-US" altLang="ko-KR" sz="2000" b="1" smtClean="0"/>
              <a:t> 1. </a:t>
            </a:r>
            <a:r>
              <a:rPr lang="en-US" altLang="ko-KR" sz="2000" b="1"/>
              <a:t>Vendor </a:t>
            </a:r>
            <a:r>
              <a:rPr lang="en-US" altLang="ko-KR" sz="2000" b="1" smtClean="0"/>
              <a:t>Account Registration – B. </a:t>
            </a:r>
            <a:r>
              <a:rPr lang="en-US" altLang="ko-KR" sz="2000" b="1" kern="0">
                <a:solidFill>
                  <a:prstClr val="black"/>
                </a:solidFill>
              </a:rPr>
              <a:t>Registartion </a:t>
            </a:r>
            <a:r>
              <a:rPr lang="en-US" altLang="ko-KR" sz="2000" b="1" kern="0" smtClean="0">
                <a:solidFill>
                  <a:prstClr val="black"/>
                </a:solidFill>
              </a:rPr>
              <a:t>without </a:t>
            </a:r>
            <a:r>
              <a:rPr lang="en-US" altLang="ko-KR" sz="2000" b="1" kern="0">
                <a:solidFill>
                  <a:prstClr val="black"/>
                </a:solidFill>
              </a:rPr>
              <a:t>BQMS Code</a:t>
            </a: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2"/>
          <a:srcRect b="21728"/>
          <a:stretch/>
        </p:blipFill>
        <p:spPr>
          <a:xfrm>
            <a:off x="2353324" y="2250219"/>
            <a:ext cx="7243879" cy="2520564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2541968" y="4138034"/>
            <a:ext cx="662408" cy="17157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2"/>
          <a:srcRect t="89310"/>
          <a:stretch/>
        </p:blipFill>
        <p:spPr>
          <a:xfrm>
            <a:off x="2218173" y="4844683"/>
            <a:ext cx="7243879" cy="344245"/>
          </a:xfrm>
          <a:prstGeom prst="rect">
            <a:avLst/>
          </a:prstGeom>
        </p:spPr>
      </p:pic>
      <p:sp>
        <p:nvSpPr>
          <p:cNvPr id="22" name="직사각형 21"/>
          <p:cNvSpPr/>
          <p:nvPr/>
        </p:nvSpPr>
        <p:spPr>
          <a:xfrm>
            <a:off x="8880483" y="4881178"/>
            <a:ext cx="454348" cy="18615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927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4"/>
          <p:cNvSpPr txBox="1">
            <a:spLocks/>
          </p:cNvSpPr>
          <p:nvPr/>
        </p:nvSpPr>
        <p:spPr>
          <a:xfrm>
            <a:off x="178523" y="685539"/>
            <a:ext cx="11065740" cy="475595"/>
          </a:xfrm>
          <a:prstGeom prst="rect">
            <a:avLst/>
          </a:prstGeom>
          <a:ln w="6350">
            <a:solidFill>
              <a:sysClr val="window" lastClr="FFFFFF">
                <a:lumMod val="65000"/>
              </a:sys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en-US" altLang="ko-KR" sz="105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Fill in the required information and click the</a:t>
            </a:r>
            <a:r>
              <a:rPr kumimoji="0" lang="en-US" altLang="ko-KR" sz="1050" b="0" i="0" u="none" strike="noStrike" kern="1200" cap="none" spc="0" normalizeH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‘Confirm’ button.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(Please enter the samsung employee’s mail address who sent the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registration request e-mail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. )</a:t>
            </a:r>
            <a:endParaRPr lang="en-US" altLang="ko-KR" noProof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8463" y="44624"/>
            <a:ext cx="9977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>
              <a:spcBef>
                <a:spcPct val="0"/>
              </a:spcBef>
              <a:spcAft>
                <a:spcPts val="1200"/>
              </a:spcAft>
              <a:defRPr/>
            </a:pPr>
            <a:r>
              <a:rPr lang="en-US" altLang="ko-KR" sz="2000" b="1" smtClean="0"/>
              <a:t> 1. </a:t>
            </a:r>
            <a:r>
              <a:rPr lang="en-US" altLang="ko-KR" sz="2000" b="1"/>
              <a:t>Vendor </a:t>
            </a:r>
            <a:r>
              <a:rPr lang="en-US" altLang="ko-KR" sz="2000" b="1" smtClean="0"/>
              <a:t>Account Registration – B. </a:t>
            </a:r>
            <a:r>
              <a:rPr lang="en-US" altLang="ko-KR" sz="2000" b="1" kern="0">
                <a:solidFill>
                  <a:prstClr val="black"/>
                </a:solidFill>
              </a:rPr>
              <a:t>Registartion </a:t>
            </a:r>
            <a:r>
              <a:rPr lang="en-US" altLang="ko-KR" sz="2000" b="1" kern="0" smtClean="0">
                <a:solidFill>
                  <a:prstClr val="black"/>
                </a:solidFill>
              </a:rPr>
              <a:t>without </a:t>
            </a:r>
            <a:r>
              <a:rPr lang="en-US" altLang="ko-KR" sz="2000" b="1" kern="0">
                <a:solidFill>
                  <a:prstClr val="black"/>
                </a:solidFill>
              </a:rPr>
              <a:t>BQMS Code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7617350" y="6331227"/>
            <a:ext cx="520680" cy="14908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9" name="그룹 18"/>
          <p:cNvGrpSpPr/>
          <p:nvPr/>
        </p:nvGrpSpPr>
        <p:grpSpPr>
          <a:xfrm>
            <a:off x="2272587" y="1453076"/>
            <a:ext cx="6565822" cy="5106751"/>
            <a:chOff x="2272587" y="1453076"/>
            <a:chExt cx="6565822" cy="5106751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2587" y="1453076"/>
              <a:ext cx="6565822" cy="5106751"/>
            </a:xfrm>
            <a:prstGeom prst="rect">
              <a:avLst/>
            </a:prstGeom>
          </p:spPr>
        </p:pic>
        <p:sp>
          <p:nvSpPr>
            <p:cNvPr id="21" name="직사각형 20"/>
            <p:cNvSpPr/>
            <p:nvPr/>
          </p:nvSpPr>
          <p:spPr>
            <a:xfrm>
              <a:off x="7617350" y="6331227"/>
              <a:ext cx="520680" cy="14908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8170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4"/>
          <p:cNvSpPr txBox="1">
            <a:spLocks/>
          </p:cNvSpPr>
          <p:nvPr/>
        </p:nvSpPr>
        <p:spPr>
          <a:xfrm>
            <a:off x="178523" y="685539"/>
            <a:ext cx="11065740" cy="475595"/>
          </a:xfrm>
          <a:prstGeom prst="rect">
            <a:avLst/>
          </a:prstGeom>
          <a:ln w="6350">
            <a:solidFill>
              <a:sysClr val="window" lastClr="FFFFFF">
                <a:lumMod val="65000"/>
              </a:sys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 request has been made to approve the subscription to the samsung employee. When you receive an e-mail that the approval has been completed, you can sign in and proceed with the vendor information / document submission.</a:t>
            </a:r>
            <a:endParaRPr lang="en-US" altLang="ko-KR" noProof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463" y="44624"/>
            <a:ext cx="9977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>
              <a:spcBef>
                <a:spcPct val="0"/>
              </a:spcBef>
              <a:spcAft>
                <a:spcPts val="1200"/>
              </a:spcAft>
              <a:defRPr/>
            </a:pPr>
            <a:r>
              <a:rPr lang="en-US" altLang="ko-KR" sz="2000" b="1" smtClean="0"/>
              <a:t> 1. </a:t>
            </a:r>
            <a:r>
              <a:rPr lang="en-US" altLang="ko-KR" sz="2000" b="1"/>
              <a:t>Vendor </a:t>
            </a:r>
            <a:r>
              <a:rPr lang="en-US" altLang="ko-KR" sz="2000" b="1" smtClean="0"/>
              <a:t>Account Registration – B. </a:t>
            </a:r>
            <a:r>
              <a:rPr lang="en-US" altLang="ko-KR" sz="2000" b="1" kern="0">
                <a:solidFill>
                  <a:prstClr val="black"/>
                </a:solidFill>
              </a:rPr>
              <a:t>Registartion </a:t>
            </a:r>
            <a:r>
              <a:rPr lang="en-US" altLang="ko-KR" sz="2000" b="1" kern="0" smtClean="0">
                <a:solidFill>
                  <a:prstClr val="black"/>
                </a:solidFill>
              </a:rPr>
              <a:t>without </a:t>
            </a:r>
            <a:r>
              <a:rPr lang="en-US" altLang="ko-KR" sz="2000" b="1" kern="0">
                <a:solidFill>
                  <a:prstClr val="black"/>
                </a:solidFill>
              </a:rPr>
              <a:t>BQMS Code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577" y="2646624"/>
            <a:ext cx="7657148" cy="138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26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1766" y="1842008"/>
            <a:ext cx="5959254" cy="4006342"/>
          </a:xfrm>
          <a:prstGeom prst="rect">
            <a:avLst/>
          </a:prstGeom>
        </p:spPr>
      </p:pic>
      <p:sp>
        <p:nvSpPr>
          <p:cNvPr id="2" name="부제목 4"/>
          <p:cNvSpPr txBox="1">
            <a:spLocks/>
          </p:cNvSpPr>
          <p:nvPr/>
        </p:nvSpPr>
        <p:spPr>
          <a:xfrm>
            <a:off x="178524" y="685539"/>
            <a:ext cx="11065740" cy="475595"/>
          </a:xfrm>
          <a:prstGeom prst="rect">
            <a:avLst/>
          </a:prstGeom>
          <a:ln w="6350">
            <a:solidFill>
              <a:sysClr val="window" lastClr="FFFFFF">
                <a:lumMod val="65000"/>
              </a:sys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en-US" altLang="ko-KR" sz="105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After account</a:t>
            </a:r>
            <a:r>
              <a:rPr kumimoji="0" lang="en-US" altLang="ko-KR" sz="1050" b="0" i="0" u="none" strike="noStrike" kern="1200" cap="none" spc="0" normalizeH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has been </a:t>
            </a:r>
            <a:r>
              <a:rPr kumimoji="0" lang="en-US" altLang="ko-KR" sz="105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approved</a:t>
            </a:r>
            <a:r>
              <a:rPr kumimoji="0" lang="en-US" altLang="ko-KR" sz="1050" b="0" i="0" u="none" strike="noStrike" kern="1200" cap="none" spc="0" normalizeH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and received a request for the vendor info or doc. submission, sign in. </a:t>
            </a:r>
            <a:endParaRPr lang="en-US" altLang="ko-KR" noProof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8463" y="44624"/>
            <a:ext cx="6529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2000" b="1" smtClean="0"/>
              <a:t> 2. </a:t>
            </a:r>
            <a:r>
              <a:rPr lang="en-US" altLang="ko-KR" sz="2000" b="1" kern="0">
                <a:solidFill>
                  <a:prstClr val="black"/>
                </a:solidFill>
              </a:rPr>
              <a:t>Info/Doc. Request Status and </a:t>
            </a:r>
            <a:r>
              <a:rPr lang="en-US" altLang="ko-KR" sz="2000" b="1" kern="0" smtClean="0">
                <a:solidFill>
                  <a:prstClr val="black"/>
                </a:solidFill>
              </a:rPr>
              <a:t>Submission     </a:t>
            </a:r>
            <a:endParaRPr lang="en-US" altLang="ko-KR" sz="2000" b="1" kern="0">
              <a:solidFill>
                <a:prstClr val="black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353665" y="3876983"/>
            <a:ext cx="619629" cy="62345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907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부제목 4"/>
          <p:cNvSpPr txBox="1">
            <a:spLocks/>
          </p:cNvSpPr>
          <p:nvPr/>
        </p:nvSpPr>
        <p:spPr>
          <a:xfrm>
            <a:off x="178523" y="685539"/>
            <a:ext cx="11065740" cy="1350510"/>
          </a:xfrm>
          <a:prstGeom prst="rect">
            <a:avLst/>
          </a:prstGeom>
          <a:ln w="6350">
            <a:solidFill>
              <a:sysClr val="window" lastClr="FFFFFF">
                <a:lumMod val="65000"/>
              </a:sys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en-US" altLang="ko-KR" sz="105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After sign-in, you can check requests</a:t>
            </a:r>
            <a:r>
              <a:rPr kumimoji="0" lang="en-US" altLang="ko-KR" sz="1050" b="0" i="0" u="none" strike="noStrike" kern="1200" cap="none" spc="0" normalizeH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for a submission about vendor info/doc. from the samsung employee at the main. </a:t>
            </a:r>
          </a:p>
          <a:p>
            <a:pPr marL="228600" lvl="0" indent="-228600">
              <a:spcBef>
                <a:spcPts val="300"/>
              </a:spcBef>
              <a:buAutoNum type="arabicPeriod" startAt="2"/>
              <a:defRPr/>
            </a:pP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When you click each item, you can go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to the ‘Info/Doc</a:t>
            </a: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. Request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Status’ menu. </a:t>
            </a:r>
            <a:r>
              <a:rPr kumimoji="0" lang="en-US" altLang="ko-KR" sz="1050" b="0" i="0" u="none" strike="noStrike" kern="1200" cap="none" spc="0" normalizeH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(‘Administrator</a:t>
            </a:r>
            <a:r>
              <a:rPr kumimoji="0" lang="ko-KR" altLang="en-US" sz="1050" b="0" i="0" u="none" strike="noStrike" kern="1200" cap="none" spc="0" normalizeH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050" b="0" i="0" u="none" strike="noStrike" kern="1200" cap="none" spc="0" normalizeH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–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Info/Doc</a:t>
            </a: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. Request Status</a:t>
            </a:r>
            <a:r>
              <a:rPr kumimoji="0" lang="en-US" altLang="ko-KR" sz="1050" b="0" i="0" u="none" strike="noStrike" kern="1200" cap="none" spc="0" normalizeH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’)</a:t>
            </a:r>
          </a:p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AutoNum type="arabicPeriod" startAt="2"/>
              <a:tabLst/>
              <a:defRPr/>
            </a:pP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There are two types of requestes : </a:t>
            </a: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050" b="0" i="0" u="none" strike="noStrike" kern="1200" cap="none" spc="0" normalizeH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050" b="0" i="0" u="none" strike="noStrike" kern="1200" cap="none" spc="0" normalizeH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   - Vendor Info</a:t>
            </a:r>
            <a:r>
              <a:rPr kumimoji="0" lang="ko-KR" altLang="en-US" sz="1050" b="0" i="0" u="none" strike="noStrike" kern="1200" cap="none" spc="0" normalizeH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Basic Information of the vendor. (Address, contact information, CEO/Representative information, Financial information, Credit rating information, etc. )</a:t>
            </a: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- Documents</a:t>
            </a:r>
            <a:r>
              <a:rPr lang="ko-KR" altLang="en-US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Various documents required for registration.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8463" y="44624"/>
            <a:ext cx="6529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2000" b="1" smtClean="0"/>
              <a:t> 2. </a:t>
            </a:r>
            <a:r>
              <a:rPr lang="en-US" altLang="ko-KR" sz="2000" b="1" kern="0">
                <a:solidFill>
                  <a:prstClr val="black"/>
                </a:solidFill>
              </a:rPr>
              <a:t>Info/Doc. Request Status and </a:t>
            </a:r>
            <a:r>
              <a:rPr lang="en-US" altLang="ko-KR" sz="2000" b="1" kern="0" smtClean="0">
                <a:solidFill>
                  <a:prstClr val="black"/>
                </a:solidFill>
              </a:rPr>
              <a:t>Submission     </a:t>
            </a:r>
            <a:endParaRPr lang="en-US" altLang="ko-KR" sz="2000" b="1" kern="0">
              <a:solidFill>
                <a:prstClr val="black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615025" y="2452907"/>
            <a:ext cx="8318278" cy="3454912"/>
            <a:chOff x="1615025" y="2452907"/>
            <a:chExt cx="8318278" cy="3454912"/>
          </a:xfrm>
        </p:grpSpPr>
        <p:pic>
          <p:nvPicPr>
            <p:cNvPr id="14" name="그림 13"/>
            <p:cNvPicPr>
              <a:picLocks noChangeAspect="1"/>
            </p:cNvPicPr>
            <p:nvPr/>
          </p:nvPicPr>
          <p:blipFill rotWithShape="1">
            <a:blip r:embed="rId2"/>
            <a:srcRect l="61769" b="71760"/>
            <a:stretch/>
          </p:blipFill>
          <p:spPr>
            <a:xfrm>
              <a:off x="6449377" y="2452907"/>
              <a:ext cx="3055289" cy="587949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4470372" y="5257711"/>
              <a:ext cx="3735374" cy="30508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15025" y="2474337"/>
              <a:ext cx="4834352" cy="2520523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 rotWithShape="1">
            <a:blip r:embed="rId4"/>
            <a:srcRect b="3619"/>
            <a:stretch/>
          </p:blipFill>
          <p:spPr>
            <a:xfrm>
              <a:off x="4368158" y="3060992"/>
              <a:ext cx="5565145" cy="2846827"/>
            </a:xfrm>
            <a:prstGeom prst="rect">
              <a:avLst/>
            </a:prstGeom>
          </p:spPr>
        </p:pic>
        <p:sp>
          <p:nvSpPr>
            <p:cNvPr id="12" name="직사각형 11"/>
            <p:cNvSpPr/>
            <p:nvPr/>
          </p:nvSpPr>
          <p:spPr>
            <a:xfrm>
              <a:off x="4470372" y="5257663"/>
              <a:ext cx="3670328" cy="292434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3412268" y="3370168"/>
              <a:ext cx="955890" cy="14932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7687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090" y="3087165"/>
            <a:ext cx="10670397" cy="3638845"/>
          </a:xfrm>
          <a:prstGeom prst="rect">
            <a:avLst/>
          </a:prstGeom>
        </p:spPr>
      </p:pic>
      <p:grpSp>
        <p:nvGrpSpPr>
          <p:cNvPr id="3" name="그룹 2"/>
          <p:cNvGrpSpPr/>
          <p:nvPr/>
        </p:nvGrpSpPr>
        <p:grpSpPr>
          <a:xfrm>
            <a:off x="2327820" y="4470590"/>
            <a:ext cx="7138118" cy="307777"/>
            <a:chOff x="2421467" y="3499040"/>
            <a:chExt cx="7138118" cy="307777"/>
          </a:xfrm>
        </p:grpSpPr>
        <p:sp>
          <p:nvSpPr>
            <p:cNvPr id="6" name="TextBox 5"/>
            <p:cNvSpPr txBox="1"/>
            <p:nvPr/>
          </p:nvSpPr>
          <p:spPr>
            <a:xfrm>
              <a:off x="2421467" y="3499040"/>
              <a:ext cx="1969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solidFill>
                    <a:srgbClr val="FF0000"/>
                  </a:solidFill>
                </a:rPr>
                <a:t>①</a:t>
              </a:r>
              <a:endParaRPr lang="ko-KR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439545" y="3499040"/>
              <a:ext cx="1969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smtClean="0">
                  <a:solidFill>
                    <a:srgbClr val="FF0000"/>
                  </a:solidFill>
                </a:rPr>
                <a:t>②</a:t>
              </a:r>
              <a:endParaRPr lang="ko-KR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843434" y="3499040"/>
              <a:ext cx="1969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smtClean="0">
                  <a:solidFill>
                    <a:srgbClr val="FF0000"/>
                  </a:solidFill>
                </a:rPr>
                <a:t>③</a:t>
              </a:r>
              <a:endParaRPr lang="ko-KR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171285" y="3499040"/>
              <a:ext cx="1969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smtClean="0">
                  <a:solidFill>
                    <a:srgbClr val="FF0000"/>
                  </a:solidFill>
                </a:rPr>
                <a:t>④</a:t>
              </a:r>
              <a:endParaRPr lang="ko-KR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362673" y="3499040"/>
              <a:ext cx="1969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smtClean="0">
                  <a:solidFill>
                    <a:srgbClr val="FF0000"/>
                  </a:solidFill>
                </a:rPr>
                <a:t>⑤</a:t>
              </a:r>
              <a:endParaRPr lang="ko-KR" altLang="en-US" sz="1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9773665" y="2999059"/>
            <a:ext cx="1554822" cy="176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부제목 4"/>
          <p:cNvSpPr txBox="1">
            <a:spLocks/>
          </p:cNvSpPr>
          <p:nvPr/>
        </p:nvSpPr>
        <p:spPr>
          <a:xfrm>
            <a:off x="321136" y="693928"/>
            <a:ext cx="10923127" cy="2257506"/>
          </a:xfrm>
          <a:prstGeom prst="rect">
            <a:avLst/>
          </a:prstGeom>
          <a:ln w="6350">
            <a:solidFill>
              <a:sysClr val="window" lastClr="FFFFFF">
                <a:lumMod val="65000"/>
              </a:sys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en-US" altLang="ko-KR" sz="105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You can check the request for submission</a:t>
            </a:r>
            <a:r>
              <a:rPr kumimoji="0" lang="en-US" altLang="ko-KR" sz="1050" b="0" i="0" u="none" strike="noStrike" kern="1200" cap="none" spc="0" normalizeH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additional information from the samsung employees.</a:t>
            </a: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① </a:t>
            </a:r>
            <a:r>
              <a:rPr lang="en-US" altLang="ko-KR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Info/Docs.</a:t>
            </a:r>
            <a:r>
              <a:rPr lang="ko-KR" altLang="en-US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Submission items are divided into the following two types. </a:t>
            </a:r>
          </a:p>
          <a:p>
            <a:pPr lvl="0">
              <a:spcBef>
                <a:spcPts val="300"/>
              </a:spcBef>
              <a:defRPr/>
            </a:pPr>
            <a:r>
              <a:rPr lang="en-US" altLang="ko-KR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</a:t>
            </a:r>
            <a:r>
              <a:rPr lang="en-US" altLang="ko-KR">
                <a:solidFill>
                  <a:schemeClr val="tx1"/>
                </a:solidFill>
                <a:latin typeface="맑은 고딕" panose="020B0503020000020004" pitchFamily="50" charset="-127"/>
              </a:rPr>
              <a:t>- Vendor Info : </a:t>
            </a:r>
            <a:r>
              <a:rPr lang="en-US" altLang="ko-KR" smtClean="0">
                <a:solidFill>
                  <a:schemeClr val="tx1"/>
                </a:solidFill>
                <a:latin typeface="맑은 고딕" panose="020B0503020000020004" pitchFamily="50" charset="-127"/>
              </a:rPr>
              <a:t>Basic Information of the vendor. (Address, contact information, CEO/Representative information, Financial information, Credit rating information, etc. )</a:t>
            </a:r>
          </a:p>
          <a:p>
            <a:pPr lvl="0">
              <a:spcBef>
                <a:spcPts val="300"/>
              </a:spcBef>
              <a:defRPr/>
            </a:pPr>
            <a:r>
              <a:rPr lang="en-US" altLang="ko-KR" smtClean="0">
                <a:solidFill>
                  <a:schemeClr val="tx1"/>
                </a:solidFill>
                <a:latin typeface="맑은 고딕" panose="020B0503020000020004" pitchFamily="50" charset="-127"/>
              </a:rPr>
              <a:t>       - Documents : Various documents required for registration. </a:t>
            </a:r>
          </a:p>
          <a:p>
            <a:pPr lvl="0">
              <a:spcBef>
                <a:spcPts val="300"/>
              </a:spcBef>
              <a:defRPr/>
            </a:pPr>
            <a:r>
              <a:rPr lang="en-US" altLang="ko-KR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② </a:t>
            </a:r>
            <a:r>
              <a:rPr lang="en-US" altLang="ko-KR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Subsidiary who requested (Country)</a:t>
            </a:r>
            <a:r>
              <a:rPr lang="ko-KR" altLang="en-US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You can check the requester’s company and country. </a:t>
            </a: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③ </a:t>
            </a:r>
            <a:r>
              <a:rPr lang="en-US" altLang="ko-KR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Requestor</a:t>
            </a:r>
            <a:r>
              <a:rPr lang="ko-KR" altLang="en-US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Name of Samsung employee who requested.</a:t>
            </a: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④ </a:t>
            </a:r>
            <a:r>
              <a:rPr lang="en-US" altLang="ko-KR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Receive Y/N</a:t>
            </a:r>
            <a:r>
              <a:rPr lang="ko-KR" altLang="en-US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It indicates whether the request has been opened or not. </a:t>
            </a: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⑤ </a:t>
            </a:r>
            <a:r>
              <a:rPr lang="en-US" altLang="ko-KR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Status</a:t>
            </a:r>
            <a:r>
              <a:rPr lang="ko-KR" altLang="en-US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It indicates whether the request has been submitted or not. </a:t>
            </a: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- Not submitted</a:t>
            </a:r>
            <a:r>
              <a:rPr lang="ko-KR" altLang="en-US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The request has not been submitted.</a:t>
            </a: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- Submitted : The request has been submitted. </a:t>
            </a: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  </a:t>
            </a:r>
            <a:r>
              <a:rPr lang="en-US" altLang="ko-KR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Once submitted, the request cannot be resubmitted. If you need to resubmit it, please ask the samsung employee to make a request again.</a:t>
            </a:r>
            <a:endParaRPr lang="en-US" altLang="ko-KR" noProof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8463" y="44624"/>
            <a:ext cx="6529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2000" b="1" smtClean="0"/>
              <a:t> 2. </a:t>
            </a:r>
            <a:r>
              <a:rPr lang="en-US" altLang="ko-KR" sz="2000" b="1" kern="0">
                <a:solidFill>
                  <a:prstClr val="black"/>
                </a:solidFill>
              </a:rPr>
              <a:t>Info/Doc. Request Status and </a:t>
            </a:r>
            <a:r>
              <a:rPr lang="en-US" altLang="ko-KR" sz="2000" b="1" kern="0" smtClean="0">
                <a:solidFill>
                  <a:prstClr val="black"/>
                </a:solidFill>
              </a:rPr>
              <a:t>Submission     </a:t>
            </a:r>
            <a:endParaRPr lang="en-US" altLang="ko-KR" sz="2000" b="1"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92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부제목 4"/>
          <p:cNvSpPr txBox="1">
            <a:spLocks/>
          </p:cNvSpPr>
          <p:nvPr/>
        </p:nvSpPr>
        <p:spPr>
          <a:xfrm>
            <a:off x="220468" y="593260"/>
            <a:ext cx="11023795" cy="588559"/>
          </a:xfrm>
          <a:prstGeom prst="rect">
            <a:avLst/>
          </a:prstGeom>
          <a:ln w="6350">
            <a:solidFill>
              <a:sysClr val="window" lastClr="FFFFFF">
                <a:lumMod val="65000"/>
              </a:sys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en-US" altLang="ko-KR" sz="105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In this page you can fill the vendor information and submit it.</a:t>
            </a:r>
            <a:r>
              <a:rPr kumimoji="0" lang="en-US" altLang="ko-KR" sz="1050" b="0" i="0" u="none" strike="noStrike" kern="1200" cap="none" spc="0" normalizeH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(You have to fill in all mandatory items.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)</a:t>
            </a:r>
          </a:p>
          <a:p>
            <a:pPr lvl="0">
              <a:spcBef>
                <a:spcPts val="300"/>
              </a:spcBef>
              <a:defRPr/>
            </a:pP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2.  </a:t>
            </a: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The information submitted will be reflected after verification. Please fill in all the required information correctly.</a:t>
            </a:r>
            <a:endParaRPr lang="en-US" altLang="ko-KR" smtClean="0">
              <a:solidFill>
                <a:sysClr val="windowText" lastClr="000000"/>
              </a:solidFill>
              <a:latin typeface="맑은 고딕" panose="020B0503020000020004" pitchFamily="50" charset="-127"/>
            </a:endParaRPr>
          </a:p>
          <a:p>
            <a:pPr lvl="0">
              <a:spcBef>
                <a:spcPts val="300"/>
              </a:spcBef>
              <a:defRPr/>
            </a:pPr>
            <a:endParaRPr lang="en-US" altLang="ko-KR">
              <a:solidFill>
                <a:sysClr val="windowText" lastClr="000000"/>
              </a:solidFill>
              <a:latin typeface="맑은 고딕" panose="020B0503020000020004" pitchFamily="50" charset="-127"/>
            </a:endParaRPr>
          </a:p>
          <a:p>
            <a:pPr lvl="0">
              <a:spcBef>
                <a:spcPts val="300"/>
              </a:spcBef>
              <a:defRPr/>
            </a:pPr>
            <a:endParaRPr lang="en-US" altLang="ko-KR" smtClean="0">
              <a:solidFill>
                <a:sysClr val="windowText" lastClr="000000"/>
              </a:solidFill>
              <a:latin typeface="맑은 고딕" panose="020B0503020000020004" pitchFamily="50" charset="-127"/>
            </a:endParaRPr>
          </a:p>
          <a:p>
            <a:pPr lvl="0">
              <a:spcBef>
                <a:spcPts val="300"/>
              </a:spcBef>
              <a:defRPr/>
            </a:pPr>
            <a:endParaRPr lang="en-US" altLang="ko-KR" noProof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8463" y="44624"/>
            <a:ext cx="11885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2000" b="1"/>
              <a:t> 2. </a:t>
            </a:r>
            <a:r>
              <a:rPr lang="en-US" altLang="ko-KR" sz="2000" b="1" kern="0">
                <a:solidFill>
                  <a:prstClr val="black"/>
                </a:solidFill>
              </a:rPr>
              <a:t>Info/Doc. Request Status and Submission </a:t>
            </a:r>
            <a:r>
              <a:rPr lang="en-US" altLang="ko-KR" sz="2000" b="1"/>
              <a:t>– A. </a:t>
            </a:r>
            <a:r>
              <a:rPr lang="en-US" altLang="ko-KR" sz="2000" b="1" kern="0">
                <a:solidFill>
                  <a:prstClr val="black"/>
                </a:solidFill>
              </a:rPr>
              <a:t>Vendor Info. </a:t>
            </a:r>
            <a:r>
              <a:rPr lang="en-US" altLang="ko-KR" sz="2000" b="1" kern="0" smtClean="0">
                <a:solidFill>
                  <a:prstClr val="black"/>
                </a:solidFill>
              </a:rPr>
              <a:t>Submission</a:t>
            </a:r>
            <a:r>
              <a:rPr lang="en-US" altLang="ko-KR" sz="2000" b="1" smtClean="0"/>
              <a:t>(1/3)</a:t>
            </a:r>
            <a:r>
              <a:rPr lang="ko-KR" altLang="en-US" sz="2000" b="1" smtClean="0"/>
              <a:t> </a:t>
            </a:r>
            <a:endParaRPr lang="ko-KR" altLang="en-US" sz="2000" b="1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087" y="1516447"/>
            <a:ext cx="9301432" cy="4908114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2588725" y="2382459"/>
            <a:ext cx="700033" cy="9794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593594" y="5723332"/>
            <a:ext cx="700033" cy="9794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936331" y="3484536"/>
            <a:ext cx="700033" cy="9794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6936330" y="5723331"/>
            <a:ext cx="700033" cy="9794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330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004" y="4700008"/>
            <a:ext cx="6954972" cy="1332084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5003" y="1864479"/>
            <a:ext cx="6954972" cy="1322455"/>
          </a:xfrm>
          <a:prstGeom prst="rect">
            <a:avLst/>
          </a:prstGeom>
        </p:spPr>
      </p:pic>
      <p:sp>
        <p:nvSpPr>
          <p:cNvPr id="4" name="부제목 4"/>
          <p:cNvSpPr txBox="1">
            <a:spLocks/>
          </p:cNvSpPr>
          <p:nvPr/>
        </p:nvSpPr>
        <p:spPr>
          <a:xfrm>
            <a:off x="220468" y="593260"/>
            <a:ext cx="11023795" cy="1132023"/>
          </a:xfrm>
          <a:prstGeom prst="rect">
            <a:avLst/>
          </a:prstGeom>
          <a:ln w="6350">
            <a:solidFill>
              <a:sysClr val="window" lastClr="FFFFFF">
                <a:lumMod val="65000"/>
              </a:sys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0" indent="-228600">
              <a:spcBef>
                <a:spcPts val="300"/>
              </a:spcBef>
              <a:buAutoNum type="arabicPeriod"/>
              <a:defRPr/>
            </a:pP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Vendor PIC Info.</a:t>
            </a:r>
            <a:r>
              <a:rPr lang="ko-KR" altLang="en-US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: </a:t>
            </a: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User accounts joined by the same BQMS code are automatically interlocked.</a:t>
            </a:r>
          </a:p>
          <a:p>
            <a:pPr marL="228600" lvl="0" indent="-228600">
              <a:spcBef>
                <a:spcPts val="300"/>
              </a:spcBef>
              <a:buAutoNum type="arabicPeriod"/>
              <a:defRPr/>
            </a:pP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Finance Information</a:t>
            </a:r>
            <a:r>
              <a:rPr lang="ko-KR" altLang="en-US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: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 It is the required input value, so please enter the financial information by clicking ‘Add a row’ button.</a:t>
            </a:r>
          </a:p>
          <a:p>
            <a:pPr lvl="0">
              <a:spcBef>
                <a:spcPts val="300"/>
              </a:spcBef>
              <a:defRPr/>
            </a:pP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                                 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If </a:t>
            </a: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there is no financial information for a specific reason such as a new company, please submit the settlement date today and the other value as 0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.</a:t>
            </a:r>
          </a:p>
          <a:p>
            <a:pPr marL="228600" lvl="0" indent="-228600">
              <a:spcBef>
                <a:spcPts val="300"/>
              </a:spcBef>
              <a:buAutoNum type="arabicPeriod" startAt="3"/>
              <a:defRPr/>
            </a:pP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Credit Rating Info.</a:t>
            </a:r>
            <a:r>
              <a:rPr lang="ko-KR" altLang="en-US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: It is the required input value, so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please enter the creding rating info. and upload the credit report file.</a:t>
            </a:r>
          </a:p>
          <a:p>
            <a:pPr lvl="0">
              <a:spcBef>
                <a:spcPts val="300"/>
              </a:spcBef>
              <a:defRPr/>
            </a:pP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                               </a:t>
            </a: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If there is no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credint rating </a:t>
            </a: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information for a specific reason such as a new company,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please select the ‘credint Assmt. Attach Y/N’ as ‘Unable to Submit’.</a:t>
            </a:r>
          </a:p>
          <a:p>
            <a:pPr lvl="0">
              <a:spcBef>
                <a:spcPts val="300"/>
              </a:spcBef>
              <a:defRPr/>
            </a:pPr>
            <a:endParaRPr lang="en-US" altLang="ko-KR" noProof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5003" y="6400228"/>
            <a:ext cx="7029215" cy="32996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633804" y="1719920"/>
            <a:ext cx="1969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0000"/>
                </a:solidFill>
              </a:rPr>
              <a:t>①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50299" y="4855225"/>
            <a:ext cx="1969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smtClean="0">
                <a:solidFill>
                  <a:srgbClr val="FF0000"/>
                </a:solidFill>
              </a:rPr>
              <a:t>③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7321776" y="2203432"/>
            <a:ext cx="700033" cy="9794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7931424" y="4705864"/>
            <a:ext cx="441298" cy="14936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128463" y="44624"/>
            <a:ext cx="11885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2000" b="1"/>
              <a:t> 2. </a:t>
            </a:r>
            <a:r>
              <a:rPr lang="en-US" altLang="ko-KR" sz="2000" b="1" kern="0">
                <a:solidFill>
                  <a:prstClr val="black"/>
                </a:solidFill>
              </a:rPr>
              <a:t>Info/Doc. Request Status and Submission </a:t>
            </a:r>
            <a:r>
              <a:rPr lang="en-US" altLang="ko-KR" sz="2000" b="1"/>
              <a:t>– A. </a:t>
            </a:r>
            <a:r>
              <a:rPr lang="en-US" altLang="ko-KR" sz="2000" b="1" kern="0">
                <a:solidFill>
                  <a:prstClr val="black"/>
                </a:solidFill>
              </a:rPr>
              <a:t>Vendor Info. </a:t>
            </a:r>
            <a:r>
              <a:rPr lang="en-US" altLang="ko-KR" sz="2000" b="1" kern="0" smtClean="0">
                <a:solidFill>
                  <a:prstClr val="black"/>
                </a:solidFill>
              </a:rPr>
              <a:t>Submission</a:t>
            </a:r>
            <a:r>
              <a:rPr lang="en-US" altLang="ko-KR" sz="2000" b="1" smtClean="0"/>
              <a:t>(2/3)</a:t>
            </a:r>
            <a:r>
              <a:rPr lang="ko-KR" altLang="en-US" sz="2000" b="1" smtClean="0"/>
              <a:t> </a:t>
            </a:r>
            <a:endParaRPr lang="ko-KR" altLang="en-US" sz="2000" b="1"/>
          </a:p>
        </p:txBody>
      </p:sp>
      <p:sp>
        <p:nvSpPr>
          <p:cNvPr id="28" name="직사각형 27"/>
          <p:cNvSpPr/>
          <p:nvPr/>
        </p:nvSpPr>
        <p:spPr>
          <a:xfrm>
            <a:off x="2138851" y="2178224"/>
            <a:ext cx="700033" cy="9794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1667551" y="3228391"/>
            <a:ext cx="7212425" cy="1421561"/>
            <a:chOff x="1667551" y="3411270"/>
            <a:chExt cx="7212425" cy="1421561"/>
          </a:xfrm>
        </p:grpSpPr>
        <p:sp>
          <p:nvSpPr>
            <p:cNvPr id="17" name="TextBox 16"/>
            <p:cNvSpPr txBox="1"/>
            <p:nvPr/>
          </p:nvSpPr>
          <p:spPr>
            <a:xfrm>
              <a:off x="1667551" y="3411270"/>
              <a:ext cx="1969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smtClean="0">
                  <a:solidFill>
                    <a:srgbClr val="FF0000"/>
                  </a:solidFill>
                </a:rPr>
                <a:t>②</a:t>
              </a:r>
              <a:endParaRPr lang="ko-KR" altLang="en-US" sz="1400" b="1" dirty="0">
                <a:solidFill>
                  <a:srgbClr val="FF0000"/>
                </a:solidFill>
              </a:endParaRPr>
            </a:p>
          </p:txBody>
        </p:sp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25004" y="3451514"/>
              <a:ext cx="6954972" cy="1381317"/>
            </a:xfrm>
            <a:prstGeom prst="rect">
              <a:avLst/>
            </a:prstGeom>
          </p:spPr>
        </p:pic>
        <p:sp>
          <p:nvSpPr>
            <p:cNvPr id="19" name="직사각형 18"/>
            <p:cNvSpPr/>
            <p:nvPr/>
          </p:nvSpPr>
          <p:spPr>
            <a:xfrm>
              <a:off x="7931424" y="3501570"/>
              <a:ext cx="441298" cy="111273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240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부제목 4"/>
          <p:cNvSpPr txBox="1">
            <a:spLocks/>
          </p:cNvSpPr>
          <p:nvPr/>
        </p:nvSpPr>
        <p:spPr>
          <a:xfrm>
            <a:off x="220468" y="593260"/>
            <a:ext cx="11023795" cy="620078"/>
          </a:xfrm>
          <a:prstGeom prst="rect">
            <a:avLst/>
          </a:prstGeom>
          <a:ln w="6350">
            <a:solidFill>
              <a:sysClr val="window" lastClr="FFFFFF">
                <a:lumMod val="65000"/>
              </a:sys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0" indent="-228600">
              <a:spcBef>
                <a:spcPts val="300"/>
              </a:spcBef>
              <a:buAutoNum type="arabicPeriod"/>
              <a:defRPr/>
            </a:pP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If you modify some key information item after the vendor is already registered, it is necessary to attach a proof document for the change. </a:t>
            </a:r>
          </a:p>
          <a:p>
            <a:pPr lvl="0">
              <a:spcBef>
                <a:spcPts val="300"/>
              </a:spcBef>
              <a:defRPr/>
            </a:pPr>
            <a:r>
              <a:rPr lang="en-US" altLang="ko-KR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mtClean="0">
                <a:solidFill>
                  <a:srgbClr val="FF0000"/>
                </a:solidFill>
                <a:latin typeface="맑은 고딕" panose="020B0503020000020004" pitchFamily="50" charset="-127"/>
              </a:rPr>
              <a:t>    Please upload the official document that can prove the change. (Business registration certificate, etc. )</a:t>
            </a:r>
          </a:p>
          <a:p>
            <a:pPr lvl="0">
              <a:spcBef>
                <a:spcPts val="300"/>
              </a:spcBef>
              <a:defRPr/>
            </a:pPr>
            <a:r>
              <a:rPr lang="en-US" altLang="ko-KR">
                <a:solidFill>
                  <a:schemeClr val="tx1"/>
                </a:solidFill>
                <a:latin typeface="맑은 고딕" panose="020B0503020000020004" pitchFamily="50" charset="-127"/>
              </a:rPr>
              <a:t>     * Items needed proof document attachment : Vendor Name (Local, Eng), zip code, address(Local, Eng) and CEO/President of Vendor.  </a:t>
            </a:r>
            <a:endParaRPr lang="en-US" altLang="ko-KR" smtClean="0">
              <a:solidFill>
                <a:schemeClr val="tx1"/>
              </a:solidFill>
              <a:latin typeface="맑은 고딕" panose="020B0503020000020004" pitchFamily="50" charset="-127"/>
            </a:endParaRPr>
          </a:p>
          <a:p>
            <a:pPr lvl="0">
              <a:spcBef>
                <a:spcPts val="300"/>
              </a:spcBef>
              <a:defRPr/>
            </a:pPr>
            <a:endParaRPr lang="en-US" altLang="ko-KR">
              <a:solidFill>
                <a:sysClr val="windowText" lastClr="000000"/>
              </a:solidFill>
              <a:latin typeface="맑은 고딕" panose="020B0503020000020004" pitchFamily="50" charset="-127"/>
            </a:endParaRPr>
          </a:p>
          <a:p>
            <a:pPr lvl="0">
              <a:spcBef>
                <a:spcPts val="300"/>
              </a:spcBef>
              <a:defRPr/>
            </a:pPr>
            <a:endParaRPr lang="en-US" altLang="ko-KR" smtClean="0">
              <a:solidFill>
                <a:sysClr val="windowText" lastClr="000000"/>
              </a:solidFill>
              <a:latin typeface="맑은 고딕" panose="020B0503020000020004" pitchFamily="50" charset="-127"/>
            </a:endParaRPr>
          </a:p>
          <a:p>
            <a:pPr lvl="0">
              <a:spcBef>
                <a:spcPts val="300"/>
              </a:spcBef>
              <a:defRPr/>
            </a:pPr>
            <a:endParaRPr lang="en-US" altLang="ko-KR" noProof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8463" y="44624"/>
            <a:ext cx="11885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2000" b="1"/>
              <a:t> 2. </a:t>
            </a:r>
            <a:r>
              <a:rPr lang="en-US" altLang="ko-KR" sz="2000" b="1" kern="0">
                <a:solidFill>
                  <a:prstClr val="black"/>
                </a:solidFill>
              </a:rPr>
              <a:t>Info/Doc. Request Status and Submission </a:t>
            </a:r>
            <a:r>
              <a:rPr lang="en-US" altLang="ko-KR" sz="2000" b="1"/>
              <a:t>– A. </a:t>
            </a:r>
            <a:r>
              <a:rPr lang="en-US" altLang="ko-KR" sz="2000" b="1" kern="0">
                <a:solidFill>
                  <a:prstClr val="black"/>
                </a:solidFill>
              </a:rPr>
              <a:t>Vendor Info. </a:t>
            </a:r>
            <a:r>
              <a:rPr lang="en-US" altLang="ko-KR" sz="2000" b="1" kern="0" smtClean="0">
                <a:solidFill>
                  <a:prstClr val="black"/>
                </a:solidFill>
              </a:rPr>
              <a:t>Submission</a:t>
            </a:r>
            <a:r>
              <a:rPr lang="en-US" altLang="ko-KR" sz="2000" b="1" smtClean="0"/>
              <a:t>(3/3)</a:t>
            </a:r>
            <a:r>
              <a:rPr lang="ko-KR" altLang="en-US" sz="2000" b="1" smtClean="0"/>
              <a:t> </a:t>
            </a:r>
            <a:endParaRPr lang="ko-KR" altLang="en-US" sz="2000" b="1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738" y="2492347"/>
            <a:ext cx="10658994" cy="230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5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816" y="2812775"/>
            <a:ext cx="9408817" cy="32470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8463" y="44624"/>
            <a:ext cx="9729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2000" b="1"/>
              <a:t> 2. </a:t>
            </a:r>
            <a:r>
              <a:rPr lang="en-US" altLang="ko-KR" sz="2000" b="1" kern="0">
                <a:solidFill>
                  <a:prstClr val="black"/>
                </a:solidFill>
              </a:rPr>
              <a:t>Info/Doc. Request Status and </a:t>
            </a:r>
            <a:r>
              <a:rPr lang="en-US" altLang="ko-KR" sz="2000" b="1" kern="0" smtClean="0">
                <a:solidFill>
                  <a:prstClr val="black"/>
                </a:solidFill>
              </a:rPr>
              <a:t>Submission </a:t>
            </a:r>
            <a:r>
              <a:rPr lang="en-US" altLang="ko-KR" sz="2000" b="1" smtClean="0"/>
              <a:t>– B. </a:t>
            </a:r>
            <a:r>
              <a:rPr lang="en-US" altLang="ko-KR" sz="2000" b="1" kern="0">
                <a:solidFill>
                  <a:prstClr val="black"/>
                </a:solidFill>
              </a:rPr>
              <a:t>Doc. Submission</a:t>
            </a:r>
            <a:endParaRPr lang="en-US" altLang="ko-KR" sz="1400" b="1" dirty="0"/>
          </a:p>
        </p:txBody>
      </p:sp>
      <p:sp>
        <p:nvSpPr>
          <p:cNvPr id="6" name="직사각형 5"/>
          <p:cNvSpPr/>
          <p:nvPr/>
        </p:nvSpPr>
        <p:spPr>
          <a:xfrm>
            <a:off x="9277350" y="2428875"/>
            <a:ext cx="169545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717865" y="3756634"/>
            <a:ext cx="1969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0000"/>
                </a:solidFill>
              </a:rPr>
              <a:t>①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88437" y="3764582"/>
            <a:ext cx="1969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smtClean="0">
                <a:solidFill>
                  <a:srgbClr val="FF0000"/>
                </a:solidFill>
              </a:rPr>
              <a:t>②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9326383" y="3394543"/>
            <a:ext cx="461673" cy="17314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8738829" y="4056419"/>
            <a:ext cx="1868212" cy="19686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9200878" y="3756597"/>
            <a:ext cx="1969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smtClean="0">
                <a:solidFill>
                  <a:srgbClr val="FF0000"/>
                </a:solidFill>
              </a:rPr>
              <a:t>③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2" name="부제목 4"/>
          <p:cNvSpPr txBox="1">
            <a:spLocks/>
          </p:cNvSpPr>
          <p:nvPr/>
        </p:nvSpPr>
        <p:spPr>
          <a:xfrm>
            <a:off x="178523" y="685539"/>
            <a:ext cx="11065740" cy="1622672"/>
          </a:xfrm>
          <a:prstGeom prst="rect">
            <a:avLst/>
          </a:prstGeom>
          <a:ln w="6350">
            <a:solidFill>
              <a:sysClr val="window" lastClr="FFFFFF">
                <a:lumMod val="65000"/>
              </a:sys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0" indent="-228600">
              <a:spcBef>
                <a:spcPts val="300"/>
              </a:spcBef>
              <a:buFont typeface="Arial" panose="020B0604020202020204" pitchFamily="34" charset="0"/>
              <a:buAutoNum type="arabicPeriod"/>
              <a:defRPr/>
            </a:pPr>
            <a:r>
              <a:rPr kumimoji="0" lang="en-US" altLang="ko-KR" sz="105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Click the request for a docs.</a:t>
            </a: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 submission in theInfo/Doc. Request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Status </a:t>
            </a: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list. </a:t>
            </a:r>
            <a:endParaRPr lang="en-US" altLang="ko-KR" smtClean="0">
              <a:solidFill>
                <a:sysClr val="windowText" lastClr="000000"/>
              </a:solidFill>
              <a:latin typeface="맑은 고딕" panose="020B0503020000020004" pitchFamily="50" charset="-127"/>
            </a:endParaRPr>
          </a:p>
          <a:p>
            <a:pPr lvl="0">
              <a:spcBef>
                <a:spcPts val="300"/>
              </a:spcBef>
              <a:defRPr/>
            </a:pP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Doc. List</a:t>
            </a:r>
            <a:r>
              <a:rPr lang="ko-KR" altLang="en-US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Documents list required for registration. </a:t>
            </a:r>
          </a:p>
          <a:p>
            <a:pPr lvl="0">
              <a:spcBef>
                <a:spcPts val="300"/>
              </a:spcBef>
              <a:defRPr/>
            </a:pPr>
            <a:r>
              <a:rPr lang="ko-KR" altLang="en-US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Doc</a:t>
            </a: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. for assessment of professional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</a:rPr>
              <a:t>capabilities</a:t>
            </a:r>
            <a:r>
              <a:rPr lang="ko-KR" altLang="en-US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Additional data that can be referred to registration procedure. </a:t>
            </a:r>
          </a:p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AutoNum type="arabicPeriod" startAt="3"/>
              <a:tabLst/>
              <a:defRPr/>
            </a:pPr>
            <a:r>
              <a:rPr lang="ko-KR" altLang="en-US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①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Mandatory Y/N</a:t>
            </a:r>
            <a:r>
              <a:rPr lang="ko-KR" altLang="en-US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You must fill out the items with mandatory value of Y. </a:t>
            </a: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②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Template File</a:t>
            </a:r>
            <a:r>
              <a:rPr lang="ko-KR" altLang="en-US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If some doc. has certain template, you need to fill in the template and attach it. </a:t>
            </a: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noProof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noProof="0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lang="ko-KR" altLang="en-US" noProof="0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③ </a:t>
            </a:r>
            <a:r>
              <a:rPr lang="en-US" altLang="ko-KR" noProof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Attachment</a:t>
            </a:r>
            <a:r>
              <a:rPr lang="en-US" altLang="ko-KR" noProof="0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noProof="0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noProof="0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Where you can attach doc. </a:t>
            </a: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   After uploading all required documents and then click ‘submit’. Before submitting, you can save temporarily with ‘Save’ button. </a:t>
            </a: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altLang="ko-KR" noProof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327506" y="4088262"/>
            <a:ext cx="1510616" cy="1411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5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부제목 4"/>
          <p:cNvSpPr txBox="1">
            <a:spLocks/>
          </p:cNvSpPr>
          <p:nvPr/>
        </p:nvSpPr>
        <p:spPr>
          <a:xfrm>
            <a:off x="178523" y="685539"/>
            <a:ext cx="9433047" cy="914661"/>
          </a:xfrm>
          <a:prstGeom prst="rect">
            <a:avLst/>
          </a:prstGeom>
          <a:ln w="6350">
            <a:solidFill>
              <a:sysClr val="window" lastClr="FFFFFF">
                <a:lumMod val="65000"/>
              </a:sys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Submitted informations and documents will be applied after confirmation of Samsung employees.</a:t>
            </a:r>
            <a:endParaRPr kumimoji="0" lang="en-US" altLang="ko-KR" sz="1050" b="0" i="0" u="none" strike="noStrike" kern="120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en-US" altLang="ko-KR" noProof="0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You can check reflected information and document at the ‘Administrator – Vendor Info.‘ menu.</a:t>
            </a:r>
            <a:r>
              <a:rPr kumimoji="0" lang="en-US" altLang="ko-KR" sz="105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</a:p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en-US" altLang="ko-KR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</a:t>
            </a:r>
            <a:r>
              <a:rPr lang="en-US" altLang="ko-KR" smtClean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his menu is only for check reflected information and in order to revise info. or doc., </a:t>
            </a:r>
            <a:r>
              <a:rPr lang="en-US" altLang="ko-KR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it needs a request from samsung employees.</a:t>
            </a:r>
            <a:endParaRPr kumimoji="0" lang="en-US" altLang="ko-KR" sz="1050" b="0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8463" y="44624"/>
            <a:ext cx="6529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2000" b="1" smtClean="0"/>
              <a:t> 3. Confirmation Vendor Info. Reflection  </a:t>
            </a:r>
            <a:endParaRPr lang="en-US" altLang="ko-KR" sz="1400" b="1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030" y="1924049"/>
            <a:ext cx="8366782" cy="4086225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7187101" y="4845224"/>
            <a:ext cx="700033" cy="9794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307927" y="4835698"/>
            <a:ext cx="700033" cy="9794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15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4008</TotalTime>
  <Words>1573</Words>
  <Application>Microsoft Office PowerPoint</Application>
  <PresentationFormat>와이드스크린</PresentationFormat>
  <Paragraphs>131</Paragraphs>
  <Slides>25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1" baseType="lpstr">
      <vt:lpstr>맑은 고딕</vt:lpstr>
      <vt:lpstr>삼성긴고딕 Bold</vt:lpstr>
      <vt:lpstr>Arial</vt:lpstr>
      <vt:lpstr>Calibri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gyeongju lee</dc:creator>
  <cp:lastModifiedBy>gyeongju lee</cp:lastModifiedBy>
  <cp:revision>83</cp:revision>
  <dcterms:created xsi:type="dcterms:W3CDTF">2021-04-19T05:05:42Z</dcterms:created>
  <dcterms:modified xsi:type="dcterms:W3CDTF">2021-05-04T00:42:27Z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D:\LKJ_HOME\벤더운영\1.개선과제\사외포탈 기획\매뉴얼\사외포탈.pptx</vt:lpwstr>
  </property>
</Properties>
</file>